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691" r:id="rId5"/>
    <p:sldId id="696" r:id="rId6"/>
    <p:sldId id="692" r:id="rId7"/>
    <p:sldId id="697" r:id="rId8"/>
    <p:sldId id="266" r:id="rId9"/>
    <p:sldId id="262" r:id="rId10"/>
    <p:sldId id="261" r:id="rId11"/>
    <p:sldId id="700" r:id="rId12"/>
    <p:sldId id="698" r:id="rId13"/>
    <p:sldId id="699" r:id="rId14"/>
    <p:sldId id="694" r:id="rId15"/>
    <p:sldId id="259" r:id="rId16"/>
    <p:sldId id="256" r:id="rId17"/>
    <p:sldId id="258" r:id="rId18"/>
    <p:sldId id="650" r:id="rId19"/>
    <p:sldId id="693" r:id="rId20"/>
    <p:sldId id="689" r:id="rId21"/>
    <p:sldId id="688" r:id="rId22"/>
    <p:sldId id="664" r:id="rId23"/>
    <p:sldId id="665" r:id="rId24"/>
    <p:sldId id="666" r:id="rId25"/>
    <p:sldId id="260" r:id="rId26"/>
    <p:sldId id="690" r:id="rId27"/>
    <p:sldId id="26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712" autoAdjust="0"/>
  </p:normalViewPr>
  <p:slideViewPr>
    <p:cSldViewPr snapToGrid="0">
      <p:cViewPr varScale="1">
        <p:scale>
          <a:sx n="97" d="100"/>
          <a:sy n="97" d="100"/>
        </p:scale>
        <p:origin x="90"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sellstrom\AppData\Local\Microsoft\Windows\INetCache\Content.Outlook\72309W4Q\Task%203%20Result%20Comparison%20Chart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CAPEX </a:t>
            </a:r>
            <a:r>
              <a:rPr lang="en-US" sz="1000" dirty="0"/>
              <a:t>(Million</a:t>
            </a:r>
            <a:r>
              <a:rPr lang="en-US" sz="1000" baseline="0" dirty="0"/>
              <a:t> US Dollars - 2023)</a:t>
            </a:r>
            <a:endParaRPr lang="en-US" sz="10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'Fig 6-CAPEX Comparison'!$T$22</c:f>
              <c:strCache>
                <c:ptCount val="1"/>
                <c:pt idx="0">
                  <c:v>Distribution Pipe</c:v>
                </c:pt>
              </c:strCache>
            </c:strRef>
          </c:tx>
          <c:spPr>
            <a:solidFill>
              <a:schemeClr val="accent1"/>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Comparison'!$U$22:$AH$22</c:f>
              <c:numCache>
                <c:formatCode>"$"#,##0</c:formatCode>
                <c:ptCount val="14"/>
                <c:pt idx="0">
                  <c:v>0</c:v>
                </c:pt>
                <c:pt idx="1">
                  <c:v>55.02125909113591</c:v>
                </c:pt>
                <c:pt idx="2">
                  <c:v>0</c:v>
                </c:pt>
                <c:pt idx="3">
                  <c:v>44.268483060896955</c:v>
                </c:pt>
                <c:pt idx="4">
                  <c:v>48.792567707983245</c:v>
                </c:pt>
                <c:pt idx="5">
                  <c:v>44.268483060896948</c:v>
                </c:pt>
                <c:pt idx="6">
                  <c:v>44.268483060896962</c:v>
                </c:pt>
                <c:pt idx="7">
                  <c:v>48.792567707983231</c:v>
                </c:pt>
                <c:pt idx="8">
                  <c:v>48.792567707983252</c:v>
                </c:pt>
                <c:pt idx="9">
                  <c:v>0</c:v>
                </c:pt>
                <c:pt idx="10">
                  <c:v>44.802390296734849</c:v>
                </c:pt>
                <c:pt idx="11">
                  <c:v>104.23213104689466</c:v>
                </c:pt>
                <c:pt idx="12">
                  <c:v>52.171351912417428</c:v>
                </c:pt>
                <c:pt idx="13">
                  <c:v>124.22725493596427</c:v>
                </c:pt>
              </c:numCache>
            </c:numRef>
          </c:val>
          <c:extLst>
            <c:ext xmlns:c16="http://schemas.microsoft.com/office/drawing/2014/chart" uri="{C3380CC4-5D6E-409C-BE32-E72D297353CC}">
              <c16:uniqueId val="{00000000-BB3E-4B0B-9F08-1F0674C3C7C2}"/>
            </c:ext>
          </c:extLst>
        </c:ser>
        <c:ser>
          <c:idx val="1"/>
          <c:order val="1"/>
          <c:tx>
            <c:strRef>
              <c:f>'Fig 6-CAPEX Comparison'!$T$23</c:f>
              <c:strCache>
                <c:ptCount val="1"/>
                <c:pt idx="0">
                  <c:v>Heat Pumps</c:v>
                </c:pt>
              </c:strCache>
            </c:strRef>
          </c:tx>
          <c:spPr>
            <a:solidFill>
              <a:schemeClr val="accent2"/>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Comparison'!$U$23:$AH$23</c:f>
              <c:numCache>
                <c:formatCode>"$"#,##0</c:formatCode>
                <c:ptCount val="14"/>
                <c:pt idx="0">
                  <c:v>0</c:v>
                </c:pt>
                <c:pt idx="1">
                  <c:v>0</c:v>
                </c:pt>
                <c:pt idx="2">
                  <c:v>0</c:v>
                </c:pt>
                <c:pt idx="3">
                  <c:v>14.513958701073465</c:v>
                </c:pt>
                <c:pt idx="4">
                  <c:v>14.513958701073467</c:v>
                </c:pt>
                <c:pt idx="5">
                  <c:v>12.879266042156795</c:v>
                </c:pt>
                <c:pt idx="6">
                  <c:v>12.879266042156797</c:v>
                </c:pt>
                <c:pt idx="7">
                  <c:v>12.879266042156793</c:v>
                </c:pt>
                <c:pt idx="8">
                  <c:v>12.879266042156797</c:v>
                </c:pt>
                <c:pt idx="9">
                  <c:v>0</c:v>
                </c:pt>
                <c:pt idx="10">
                  <c:v>4.4721464191700155</c:v>
                </c:pt>
                <c:pt idx="11">
                  <c:v>6.2958007434801271</c:v>
                </c:pt>
                <c:pt idx="12">
                  <c:v>6.2501275863015007</c:v>
                </c:pt>
                <c:pt idx="13">
                  <c:v>21.350222302639324</c:v>
                </c:pt>
              </c:numCache>
            </c:numRef>
          </c:val>
          <c:extLst>
            <c:ext xmlns:c16="http://schemas.microsoft.com/office/drawing/2014/chart" uri="{C3380CC4-5D6E-409C-BE32-E72D297353CC}">
              <c16:uniqueId val="{00000001-BB3E-4B0B-9F08-1F0674C3C7C2}"/>
            </c:ext>
          </c:extLst>
        </c:ser>
        <c:ser>
          <c:idx val="2"/>
          <c:order val="2"/>
          <c:tx>
            <c:strRef>
              <c:f>'Fig 6-CAPEX Comparison'!$T$24</c:f>
              <c:strCache>
                <c:ptCount val="1"/>
                <c:pt idx="0">
                  <c:v>Energy Center</c:v>
                </c:pt>
              </c:strCache>
            </c:strRef>
          </c:tx>
          <c:spPr>
            <a:solidFill>
              <a:schemeClr val="accent3"/>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Comparison'!$U$24:$AH$24</c:f>
              <c:numCache>
                <c:formatCode>"$"#,##0</c:formatCode>
                <c:ptCount val="14"/>
                <c:pt idx="0">
                  <c:v>0</c:v>
                </c:pt>
                <c:pt idx="1">
                  <c:v>0</c:v>
                </c:pt>
                <c:pt idx="2">
                  <c:v>0</c:v>
                </c:pt>
                <c:pt idx="3">
                  <c:v>4.3972346540317746</c:v>
                </c:pt>
                <c:pt idx="4">
                  <c:v>4.3972346540317755</c:v>
                </c:pt>
                <c:pt idx="5">
                  <c:v>4.3972346540317746</c:v>
                </c:pt>
                <c:pt idx="6">
                  <c:v>4.8567062484041008</c:v>
                </c:pt>
                <c:pt idx="7">
                  <c:v>4.3972346540317737</c:v>
                </c:pt>
                <c:pt idx="8">
                  <c:v>4.8567062484041017</c:v>
                </c:pt>
                <c:pt idx="9">
                  <c:v>0</c:v>
                </c:pt>
                <c:pt idx="10">
                  <c:v>2.7268410111560675</c:v>
                </c:pt>
                <c:pt idx="11">
                  <c:v>14.760292046527848</c:v>
                </c:pt>
                <c:pt idx="12">
                  <c:v>2.7268410111560675</c:v>
                </c:pt>
                <c:pt idx="13">
                  <c:v>14.760292046527848</c:v>
                </c:pt>
              </c:numCache>
            </c:numRef>
          </c:val>
          <c:extLst>
            <c:ext xmlns:c16="http://schemas.microsoft.com/office/drawing/2014/chart" uri="{C3380CC4-5D6E-409C-BE32-E72D297353CC}">
              <c16:uniqueId val="{00000002-BB3E-4B0B-9F08-1F0674C3C7C2}"/>
            </c:ext>
          </c:extLst>
        </c:ser>
        <c:ser>
          <c:idx val="3"/>
          <c:order val="3"/>
          <c:tx>
            <c:strRef>
              <c:f>'Fig 6-CAPEX Comparison'!$T$25</c:f>
              <c:strCache>
                <c:ptCount val="1"/>
                <c:pt idx="0">
                  <c:v>Backup/Peaking Boilers</c:v>
                </c:pt>
              </c:strCache>
            </c:strRef>
          </c:tx>
          <c:spPr>
            <a:solidFill>
              <a:schemeClr val="accent4"/>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Comparison'!$U$25:$AH$25</c:f>
              <c:numCache>
                <c:formatCode>"$"#,##0</c:formatCode>
                <c:ptCount val="14"/>
                <c:pt idx="0">
                  <c:v>0</c:v>
                </c:pt>
                <c:pt idx="1">
                  <c:v>5.3697208582624549</c:v>
                </c:pt>
                <c:pt idx="2">
                  <c:v>0</c:v>
                </c:pt>
                <c:pt idx="3">
                  <c:v>5.369720858262454</c:v>
                </c:pt>
                <c:pt idx="4">
                  <c:v>5.3697208582624549</c:v>
                </c:pt>
                <c:pt idx="5">
                  <c:v>5.369720858262454</c:v>
                </c:pt>
                <c:pt idx="6">
                  <c:v>6.0668069659069053</c:v>
                </c:pt>
                <c:pt idx="7">
                  <c:v>5.3697208582624523</c:v>
                </c:pt>
                <c:pt idx="8">
                  <c:v>6.0644084878937639</c:v>
                </c:pt>
                <c:pt idx="9">
                  <c:v>0</c:v>
                </c:pt>
                <c:pt idx="10">
                  <c:v>0</c:v>
                </c:pt>
                <c:pt idx="11">
                  <c:v>10.739441716524908</c:v>
                </c:pt>
                <c:pt idx="12">
                  <c:v>0</c:v>
                </c:pt>
                <c:pt idx="13">
                  <c:v>13.424302145656137</c:v>
                </c:pt>
              </c:numCache>
            </c:numRef>
          </c:val>
          <c:extLst>
            <c:ext xmlns:c16="http://schemas.microsoft.com/office/drawing/2014/chart" uri="{C3380CC4-5D6E-409C-BE32-E72D297353CC}">
              <c16:uniqueId val="{00000003-BB3E-4B0B-9F08-1F0674C3C7C2}"/>
            </c:ext>
          </c:extLst>
        </c:ser>
        <c:ser>
          <c:idx val="4"/>
          <c:order val="4"/>
          <c:tx>
            <c:strRef>
              <c:f>'Fig 6-CAPEX Comparison'!$T$26</c:f>
              <c:strCache>
                <c:ptCount val="1"/>
                <c:pt idx="0">
                  <c:v>TES</c:v>
                </c:pt>
              </c:strCache>
            </c:strRef>
          </c:tx>
          <c:spPr>
            <a:solidFill>
              <a:srgbClr val="7030A0"/>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Comparison'!$U$26:$AH$26</c:f>
              <c:numCache>
                <c:formatCode>"$"#,##0</c:formatCode>
                <c:ptCount val="14"/>
                <c:pt idx="0">
                  <c:v>0</c:v>
                </c:pt>
                <c:pt idx="1">
                  <c:v>0</c:v>
                </c:pt>
                <c:pt idx="2">
                  <c:v>0</c:v>
                </c:pt>
                <c:pt idx="3">
                  <c:v>4.7924529798226914</c:v>
                </c:pt>
                <c:pt idx="4">
                  <c:v>4.7924529798226914</c:v>
                </c:pt>
                <c:pt idx="5">
                  <c:v>4.7924529798226905</c:v>
                </c:pt>
                <c:pt idx="6">
                  <c:v>4.7924529798226922</c:v>
                </c:pt>
                <c:pt idx="7">
                  <c:v>4.7924529798226905</c:v>
                </c:pt>
                <c:pt idx="8">
                  <c:v>4.7924529798226922</c:v>
                </c:pt>
                <c:pt idx="9">
                  <c:v>0</c:v>
                </c:pt>
                <c:pt idx="10">
                  <c:v>0</c:v>
                </c:pt>
                <c:pt idx="11">
                  <c:v>4.7924529798226905</c:v>
                </c:pt>
                <c:pt idx="12">
                  <c:v>0</c:v>
                </c:pt>
                <c:pt idx="13">
                  <c:v>4.7924529798226905</c:v>
                </c:pt>
              </c:numCache>
            </c:numRef>
          </c:val>
          <c:extLst>
            <c:ext xmlns:c16="http://schemas.microsoft.com/office/drawing/2014/chart" uri="{C3380CC4-5D6E-409C-BE32-E72D297353CC}">
              <c16:uniqueId val="{00000004-BB3E-4B0B-9F08-1F0674C3C7C2}"/>
            </c:ext>
          </c:extLst>
        </c:ser>
        <c:ser>
          <c:idx val="5"/>
          <c:order val="5"/>
          <c:tx>
            <c:strRef>
              <c:f>'Fig 6-CAPEX Comparison'!$T$27</c:f>
              <c:strCache>
                <c:ptCount val="1"/>
                <c:pt idx="0">
                  <c:v>Borefield</c:v>
                </c:pt>
              </c:strCache>
            </c:strRef>
          </c:tx>
          <c:spPr>
            <a:solidFill>
              <a:schemeClr val="accent6"/>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Comparison'!$U$27:$AH$27</c:f>
              <c:numCache>
                <c:formatCode>"$"#,##0</c:formatCode>
                <c:ptCount val="14"/>
                <c:pt idx="0">
                  <c:v>0</c:v>
                </c:pt>
                <c:pt idx="1">
                  <c:v>0</c:v>
                </c:pt>
                <c:pt idx="2">
                  <c:v>0</c:v>
                </c:pt>
                <c:pt idx="3">
                  <c:v>0</c:v>
                </c:pt>
                <c:pt idx="4">
                  <c:v>0</c:v>
                </c:pt>
                <c:pt idx="5">
                  <c:v>17.194582407185241</c:v>
                </c:pt>
                <c:pt idx="6">
                  <c:v>17.194582407185244</c:v>
                </c:pt>
                <c:pt idx="7">
                  <c:v>18.009460854812957</c:v>
                </c:pt>
                <c:pt idx="8">
                  <c:v>18.009460854812964</c:v>
                </c:pt>
                <c:pt idx="9">
                  <c:v>0</c:v>
                </c:pt>
                <c:pt idx="10">
                  <c:v>23.995683297001211</c:v>
                </c:pt>
                <c:pt idx="11">
                  <c:v>0</c:v>
                </c:pt>
                <c:pt idx="12">
                  <c:v>23.995683297001211</c:v>
                </c:pt>
                <c:pt idx="13">
                  <c:v>0</c:v>
                </c:pt>
              </c:numCache>
            </c:numRef>
          </c:val>
          <c:extLst>
            <c:ext xmlns:c16="http://schemas.microsoft.com/office/drawing/2014/chart" uri="{C3380CC4-5D6E-409C-BE32-E72D297353CC}">
              <c16:uniqueId val="{00000005-BB3E-4B0B-9F08-1F0674C3C7C2}"/>
            </c:ext>
          </c:extLst>
        </c:ser>
        <c:ser>
          <c:idx val="6"/>
          <c:order val="6"/>
          <c:tx>
            <c:strRef>
              <c:f>'Fig 6-CAPEX Comparison'!$T$28</c:f>
              <c:strCache>
                <c:ptCount val="1"/>
                <c:pt idx="0">
                  <c:v>Electric Distribution</c:v>
                </c:pt>
              </c:strCache>
            </c:strRef>
          </c:tx>
          <c:spPr>
            <a:solidFill>
              <a:srgbClr val="FF66FF"/>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Comparison'!$U$28:$AH$28</c:f>
              <c:numCache>
                <c:formatCode>"$"#,##0</c:formatCode>
                <c:ptCount val="14"/>
                <c:pt idx="0">
                  <c:v>0</c:v>
                </c:pt>
                <c:pt idx="1">
                  <c:v>0</c:v>
                </c:pt>
                <c:pt idx="2">
                  <c:v>9.392703447204001</c:v>
                </c:pt>
                <c:pt idx="3">
                  <c:v>0</c:v>
                </c:pt>
                <c:pt idx="4">
                  <c:v>0</c:v>
                </c:pt>
                <c:pt idx="5">
                  <c:v>0</c:v>
                </c:pt>
                <c:pt idx="6">
                  <c:v>0</c:v>
                </c:pt>
                <c:pt idx="7">
                  <c:v>0</c:v>
                </c:pt>
                <c:pt idx="8">
                  <c:v>0</c:v>
                </c:pt>
                <c:pt idx="9">
                  <c:v>8.9286460000000005</c:v>
                </c:pt>
                <c:pt idx="10">
                  <c:v>0</c:v>
                </c:pt>
                <c:pt idx="11">
                  <c:v>0</c:v>
                </c:pt>
                <c:pt idx="12">
                  <c:v>0</c:v>
                </c:pt>
                <c:pt idx="13">
                  <c:v>0</c:v>
                </c:pt>
              </c:numCache>
            </c:numRef>
          </c:val>
          <c:extLst>
            <c:ext xmlns:c16="http://schemas.microsoft.com/office/drawing/2014/chart" uri="{C3380CC4-5D6E-409C-BE32-E72D297353CC}">
              <c16:uniqueId val="{00000006-BB3E-4B0B-9F08-1F0674C3C7C2}"/>
            </c:ext>
          </c:extLst>
        </c:ser>
        <c:ser>
          <c:idx val="7"/>
          <c:order val="7"/>
          <c:tx>
            <c:strRef>
              <c:f>'Fig 6-CAPEX Comparison'!$T$29</c:f>
              <c:strCache>
                <c:ptCount val="1"/>
                <c:pt idx="0">
                  <c:v>Building HVAC Modifications</c:v>
                </c:pt>
              </c:strCache>
            </c:strRef>
          </c:tx>
          <c:spPr>
            <a:solidFill>
              <a:schemeClr val="accent2">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Comparison'!$U$29:$AH$29</c:f>
              <c:numCache>
                <c:formatCode>"$"#,##0</c:formatCode>
                <c:ptCount val="14"/>
                <c:pt idx="0">
                  <c:v>0</c:v>
                </c:pt>
                <c:pt idx="1">
                  <c:v>0</c:v>
                </c:pt>
                <c:pt idx="2">
                  <c:v>0</c:v>
                </c:pt>
                <c:pt idx="3">
                  <c:v>0</c:v>
                </c:pt>
                <c:pt idx="4">
                  <c:v>0</c:v>
                </c:pt>
                <c:pt idx="5">
                  <c:v>0</c:v>
                </c:pt>
                <c:pt idx="6">
                  <c:v>0</c:v>
                </c:pt>
                <c:pt idx="7">
                  <c:v>0</c:v>
                </c:pt>
                <c:pt idx="8">
                  <c:v>0</c:v>
                </c:pt>
                <c:pt idx="9">
                  <c:v>27.683591028917398</c:v>
                </c:pt>
                <c:pt idx="10">
                  <c:v>0</c:v>
                </c:pt>
                <c:pt idx="11">
                  <c:v>0</c:v>
                </c:pt>
                <c:pt idx="12">
                  <c:v>0</c:v>
                </c:pt>
                <c:pt idx="13">
                  <c:v>0</c:v>
                </c:pt>
              </c:numCache>
            </c:numRef>
          </c:val>
          <c:extLst>
            <c:ext xmlns:c16="http://schemas.microsoft.com/office/drawing/2014/chart" uri="{C3380CC4-5D6E-409C-BE32-E72D297353CC}">
              <c16:uniqueId val="{00000007-BB3E-4B0B-9F08-1F0674C3C7C2}"/>
            </c:ext>
          </c:extLst>
        </c:ser>
        <c:ser>
          <c:idx val="8"/>
          <c:order val="8"/>
          <c:tx>
            <c:strRef>
              <c:f>'Fig 6-CAPEX Comparison'!$T$30</c:f>
              <c:strCache>
                <c:ptCount val="1"/>
                <c:pt idx="0">
                  <c:v>Building HX's</c:v>
                </c:pt>
              </c:strCache>
            </c:strRef>
          </c:tx>
          <c:spPr>
            <a:solidFill>
              <a:schemeClr val="accent3">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Comparison'!$U$30:$AH$30</c:f>
              <c:numCache>
                <c:formatCode>"$"#,##0</c:formatCode>
                <c:ptCount val="14"/>
                <c:pt idx="0">
                  <c:v>0</c:v>
                </c:pt>
                <c:pt idx="1">
                  <c:v>0</c:v>
                </c:pt>
                <c:pt idx="2">
                  <c:v>0</c:v>
                </c:pt>
                <c:pt idx="3">
                  <c:v>13.398516280982735</c:v>
                </c:pt>
                <c:pt idx="4">
                  <c:v>14.818432490232087</c:v>
                </c:pt>
                <c:pt idx="5">
                  <c:v>13.398516280982731</c:v>
                </c:pt>
                <c:pt idx="6">
                  <c:v>13.398516280982737</c:v>
                </c:pt>
                <c:pt idx="7">
                  <c:v>14.818432490232084</c:v>
                </c:pt>
                <c:pt idx="8">
                  <c:v>14.818432490232091</c:v>
                </c:pt>
                <c:pt idx="9">
                  <c:v>0</c:v>
                </c:pt>
                <c:pt idx="10">
                  <c:v>0</c:v>
                </c:pt>
                <c:pt idx="11">
                  <c:v>14.818432490232087</c:v>
                </c:pt>
                <c:pt idx="12">
                  <c:v>0</c:v>
                </c:pt>
                <c:pt idx="13">
                  <c:v>20.471625785600615</c:v>
                </c:pt>
              </c:numCache>
            </c:numRef>
          </c:val>
          <c:extLst>
            <c:ext xmlns:c16="http://schemas.microsoft.com/office/drawing/2014/chart" uri="{C3380CC4-5D6E-409C-BE32-E72D297353CC}">
              <c16:uniqueId val="{00000008-BB3E-4B0B-9F08-1F0674C3C7C2}"/>
            </c:ext>
          </c:extLst>
        </c:ser>
        <c:ser>
          <c:idx val="9"/>
          <c:order val="9"/>
          <c:tx>
            <c:strRef>
              <c:f>'Fig 6-CAPEX Comparison'!$T$31</c:f>
              <c:strCache>
                <c:ptCount val="1"/>
                <c:pt idx="0">
                  <c:v>Local Heat Pumps</c:v>
                </c:pt>
              </c:strCache>
            </c:strRef>
          </c:tx>
          <c:spPr>
            <a:solidFill>
              <a:schemeClr val="accent4">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Comparison'!$U$31:$AH$31</c:f>
              <c:numCache>
                <c:formatCode>"$"#,##0</c:formatCode>
                <c:ptCount val="14"/>
                <c:pt idx="0">
                  <c:v>0</c:v>
                </c:pt>
                <c:pt idx="1">
                  <c:v>0</c:v>
                </c:pt>
                <c:pt idx="2">
                  <c:v>67.140434703938681</c:v>
                </c:pt>
                <c:pt idx="3">
                  <c:v>2.8855797450654239</c:v>
                </c:pt>
                <c:pt idx="4">
                  <c:v>0</c:v>
                </c:pt>
                <c:pt idx="5">
                  <c:v>2.8855797450654239</c:v>
                </c:pt>
                <c:pt idx="6">
                  <c:v>2.8855797450654248</c:v>
                </c:pt>
                <c:pt idx="7">
                  <c:v>0</c:v>
                </c:pt>
                <c:pt idx="8">
                  <c:v>0</c:v>
                </c:pt>
                <c:pt idx="9">
                  <c:v>97.105680440992174</c:v>
                </c:pt>
                <c:pt idx="10">
                  <c:v>58.622404458396936</c:v>
                </c:pt>
                <c:pt idx="11">
                  <c:v>0</c:v>
                </c:pt>
                <c:pt idx="12">
                  <c:v>73.459947413748964</c:v>
                </c:pt>
                <c:pt idx="13">
                  <c:v>0</c:v>
                </c:pt>
              </c:numCache>
            </c:numRef>
          </c:val>
          <c:extLst>
            <c:ext xmlns:c16="http://schemas.microsoft.com/office/drawing/2014/chart" uri="{C3380CC4-5D6E-409C-BE32-E72D297353CC}">
              <c16:uniqueId val="{00000009-BB3E-4B0B-9F08-1F0674C3C7C2}"/>
            </c:ext>
          </c:extLst>
        </c:ser>
        <c:ser>
          <c:idx val="10"/>
          <c:order val="10"/>
          <c:tx>
            <c:strRef>
              <c:f>'Fig 6-CAPEX Comparison'!$T$32</c:f>
              <c:strCache>
                <c:ptCount val="1"/>
                <c:pt idx="0">
                  <c:v>Local Boilers</c:v>
                </c:pt>
              </c:strCache>
            </c:strRef>
          </c:tx>
          <c:spPr>
            <a:solidFill>
              <a:schemeClr val="accent5">
                <a:lumMod val="60000"/>
              </a:schemeClr>
            </a:solidFill>
            <a:ln>
              <a:noFill/>
            </a:ln>
            <a:effectLst/>
          </c:spPr>
          <c:invertIfNegative val="0"/>
          <c:dLbls>
            <c:delete val="1"/>
          </c:dLbls>
          <c:cat>
            <c:strRef>
              <c:f>'Fig 6-CAPEX Comparison'!$U$21:$AH$21</c:f>
              <c:strCache>
                <c:ptCount val="14"/>
                <c:pt idx="0">
                  <c:v>E1</c:v>
                </c:pt>
                <c:pt idx="1">
                  <c:v>BAU</c:v>
                </c:pt>
                <c:pt idx="2">
                  <c:v>F1</c:v>
                </c:pt>
                <c:pt idx="3">
                  <c:v>C3</c:v>
                </c:pt>
                <c:pt idx="4">
                  <c:v>B3</c:v>
                </c:pt>
                <c:pt idx="5">
                  <c:v>C1</c:v>
                </c:pt>
                <c:pt idx="6">
                  <c:v>C2</c:v>
                </c:pt>
                <c:pt idx="7">
                  <c:v>B1</c:v>
                </c:pt>
                <c:pt idx="8">
                  <c:v>B2</c:v>
                </c:pt>
                <c:pt idx="9">
                  <c:v>F2</c:v>
                </c:pt>
                <c:pt idx="10">
                  <c:v>D2</c:v>
                </c:pt>
                <c:pt idx="11">
                  <c:v>B4</c:v>
                </c:pt>
                <c:pt idx="12">
                  <c:v>D1</c:v>
                </c:pt>
                <c:pt idx="13">
                  <c:v>B5</c:v>
                </c:pt>
              </c:strCache>
            </c:strRef>
          </c:cat>
          <c:val>
            <c:numRef>
              <c:f>'Fig 6-CAPEX Comparison'!$U$32:$AH$32</c:f>
              <c:numCache>
                <c:formatCode>"$"#,##0</c:formatCode>
                <c:ptCount val="14"/>
                <c:pt idx="0">
                  <c:v>30.530700390652928</c:v>
                </c:pt>
                <c:pt idx="1">
                  <c:v>0</c:v>
                </c:pt>
                <c:pt idx="2">
                  <c:v>0</c:v>
                </c:pt>
                <c:pt idx="3">
                  <c:v>0</c:v>
                </c:pt>
                <c:pt idx="4">
                  <c:v>0</c:v>
                </c:pt>
                <c:pt idx="5">
                  <c:v>0</c:v>
                </c:pt>
                <c:pt idx="6">
                  <c:v>0</c:v>
                </c:pt>
                <c:pt idx="7">
                  <c:v>0</c:v>
                </c:pt>
                <c:pt idx="8">
                  <c:v>0</c:v>
                </c:pt>
                <c:pt idx="9">
                  <c:v>0</c:v>
                </c:pt>
                <c:pt idx="10">
                  <c:v>0</c:v>
                </c:pt>
                <c:pt idx="11">
                  <c:v>0</c:v>
                </c:pt>
                <c:pt idx="12">
                  <c:v>0</c:v>
                </c:pt>
                <c:pt idx="13">
                  <c:v>0</c:v>
                </c:pt>
              </c:numCache>
            </c:numRef>
          </c:val>
          <c:extLst>
            <c:ext xmlns:c16="http://schemas.microsoft.com/office/drawing/2014/chart" uri="{C3380CC4-5D6E-409C-BE32-E72D297353CC}">
              <c16:uniqueId val="{0000000A-BB3E-4B0B-9F08-1F0674C3C7C2}"/>
            </c:ext>
          </c:extLst>
        </c:ser>
        <c:ser>
          <c:idx val="11"/>
          <c:order val="11"/>
          <c:tx>
            <c:strRef>
              <c:f>'Fig 6-CAPEX Comparison'!$T$33</c:f>
              <c:strCache>
                <c:ptCount val="1"/>
                <c:pt idx="0">
                  <c:v>TOTALS</c:v>
                </c:pt>
              </c:strCache>
            </c:strRef>
          </c:tx>
          <c:spPr>
            <a:solidFill>
              <a:schemeClr val="bg1">
                <a:alpha val="0"/>
              </a:schemeClr>
            </a:solidFill>
            <a:ln>
              <a:noFill/>
            </a:ln>
            <a:effectLst/>
          </c:spPr>
          <c:invertIfNegative val="0"/>
          <c:dLbls>
            <c:dLbl>
              <c:idx val="1"/>
              <c:layout>
                <c:manualLayout>
                  <c:x val="1.4804656566649132E-3"/>
                  <c:y val="0.5840829327332098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B3E-4B0B-9F08-1F0674C3C7C2}"/>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'Fig 6-CAPEX Comparison'!$U$33:$AH$33</c:f>
              <c:numCache>
                <c:formatCode>"$"0,"M"</c:formatCode>
                <c:ptCount val="14"/>
                <c:pt idx="0">
                  <c:v>30530.700390652928</c:v>
                </c:pt>
                <c:pt idx="1">
                  <c:v>60390.979949398366</c:v>
                </c:pt>
                <c:pt idx="2">
                  <c:v>76533.138151142673</c:v>
                </c:pt>
                <c:pt idx="3">
                  <c:v>89625.946280135511</c:v>
                </c:pt>
                <c:pt idx="4">
                  <c:v>92684.367391405714</c:v>
                </c:pt>
                <c:pt idx="5">
                  <c:v>105185.83602840405</c:v>
                </c:pt>
                <c:pt idx="6">
                  <c:v>106342.39373042087</c:v>
                </c:pt>
                <c:pt idx="7">
                  <c:v>109059.13558730198</c:v>
                </c:pt>
                <c:pt idx="8">
                  <c:v>110213.29481130565</c:v>
                </c:pt>
                <c:pt idx="9">
                  <c:v>133717.91746990956</c:v>
                </c:pt>
                <c:pt idx="10">
                  <c:v>134619.46548245908</c:v>
                </c:pt>
                <c:pt idx="11">
                  <c:v>155638.55102348232</c:v>
                </c:pt>
                <c:pt idx="12">
                  <c:v>158603.95122062517</c:v>
                </c:pt>
                <c:pt idx="13">
                  <c:v>199026.15019621086</c:v>
                </c:pt>
              </c:numCache>
            </c:numRef>
          </c:val>
          <c:extLst>
            <c:ext xmlns:c16="http://schemas.microsoft.com/office/drawing/2014/chart" uri="{C3380CC4-5D6E-409C-BE32-E72D297353CC}">
              <c16:uniqueId val="{0000000C-BB3E-4B0B-9F08-1F0674C3C7C2}"/>
            </c:ext>
          </c:extLst>
        </c:ser>
        <c:dLbls>
          <c:dLblPos val="inBase"/>
          <c:showLegendKey val="0"/>
          <c:showVal val="1"/>
          <c:showCatName val="0"/>
          <c:showSerName val="0"/>
          <c:showPercent val="0"/>
          <c:showBubbleSize val="0"/>
        </c:dLbls>
        <c:gapWidth val="150"/>
        <c:overlap val="100"/>
        <c:axId val="1332935960"/>
        <c:axId val="1332931640"/>
      </c:barChart>
      <c:catAx>
        <c:axId val="1332935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931640"/>
        <c:crosses val="autoZero"/>
        <c:auto val="1"/>
        <c:lblAlgn val="ctr"/>
        <c:lblOffset val="100"/>
        <c:noMultiLvlLbl val="0"/>
      </c:catAx>
      <c:valAx>
        <c:axId val="1332931640"/>
        <c:scaling>
          <c:orientation val="minMax"/>
          <c:max val="2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935960"/>
        <c:crosses val="autoZero"/>
        <c:crossBetween val="between"/>
      </c:valAx>
      <c:spPr>
        <a:noFill/>
        <a:ln>
          <a:noFill/>
        </a:ln>
        <a:effectLst/>
      </c:spPr>
    </c:plotArea>
    <c:legend>
      <c:legendPos val="b"/>
      <c:legendEntry>
        <c:idx val="11"/>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0816FD-E9D0-4A03-AB3B-D776E5B6EC4A}"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A090E86-AD91-4B3F-B5DE-E4611F37DCFB}">
      <dgm:prSet custT="1"/>
      <dgm:spPr/>
      <dgm:t>
        <a:bodyPr/>
        <a:lstStyle/>
        <a:p>
          <a:pPr>
            <a:lnSpc>
              <a:spcPct val="100000"/>
            </a:lnSpc>
          </a:pPr>
          <a:r>
            <a:rPr lang="en-US" sz="1800" kern="1200" dirty="0"/>
            <a:t>Existing infrastructure is </a:t>
          </a:r>
          <a:r>
            <a:rPr lang="en-US" sz="1800" kern="1200" dirty="0">
              <a:solidFill>
                <a:prstClr val="black">
                  <a:hueOff val="0"/>
                  <a:satOff val="0"/>
                  <a:lumOff val="0"/>
                  <a:alphaOff val="0"/>
                </a:prstClr>
              </a:solidFill>
              <a:latin typeface="Avenir LT Std 45 Book"/>
              <a:ea typeface="+mn-ea"/>
              <a:cs typeface="+mn-cs"/>
            </a:rPr>
            <a:t>near end of life.</a:t>
          </a:r>
        </a:p>
      </dgm:t>
    </dgm:pt>
    <dgm:pt modelId="{1CD8B02E-AA51-4116-B9BA-767F87FB2D3E}" type="parTrans" cxnId="{0DFC13AA-5721-4D47-B229-915429420553}">
      <dgm:prSet/>
      <dgm:spPr/>
      <dgm:t>
        <a:bodyPr/>
        <a:lstStyle/>
        <a:p>
          <a:endParaRPr lang="en-US"/>
        </a:p>
      </dgm:t>
    </dgm:pt>
    <dgm:pt modelId="{A3474021-9F4F-4EAC-9DFC-0B53B84140D6}" type="sibTrans" cxnId="{0DFC13AA-5721-4D47-B229-915429420553}">
      <dgm:prSet/>
      <dgm:spPr/>
      <dgm:t>
        <a:bodyPr/>
        <a:lstStyle/>
        <a:p>
          <a:pPr>
            <a:lnSpc>
              <a:spcPct val="100000"/>
            </a:lnSpc>
          </a:pPr>
          <a:endParaRPr lang="en-US"/>
        </a:p>
      </dgm:t>
    </dgm:pt>
    <dgm:pt modelId="{4A37DD1D-2F23-4431-9E2C-1ACB56388A86}">
      <dgm:prSet custT="1"/>
      <dgm:spPr>
        <a:noFill/>
        <a:ln>
          <a:noFill/>
        </a:ln>
        <a:effectLst/>
      </dgm:spPr>
      <dgm:t>
        <a:bodyPr spcFirstLastPara="0" vert="horz" wrap="square" lIns="0" tIns="0" rIns="0" bIns="0" numCol="1" spcCol="1270" anchor="ctr" anchorCtr="0"/>
        <a:lstStyle/>
        <a:p>
          <a:pPr>
            <a:lnSpc>
              <a:spcPct val="100000"/>
            </a:lnSpc>
          </a:pPr>
          <a:r>
            <a:rPr lang="en-US" sz="1800" kern="1200" dirty="0">
              <a:solidFill>
                <a:prstClr val="black">
                  <a:hueOff val="0"/>
                  <a:satOff val="0"/>
                  <a:lumOff val="0"/>
                  <a:alphaOff val="0"/>
                </a:prstClr>
              </a:solidFill>
              <a:latin typeface="Avenir LT Std 45 Book"/>
              <a:ea typeface="+mn-ea"/>
              <a:cs typeface="+mn-cs"/>
            </a:rPr>
            <a:t>State and federal direction toward economy-wide decarbonization.</a:t>
          </a:r>
        </a:p>
      </dgm:t>
    </dgm:pt>
    <dgm:pt modelId="{7C478452-3538-4B95-B9B2-E6614A731D74}" type="parTrans" cxnId="{505C2955-E929-4DE4-AEB4-D6F0F0B05B66}">
      <dgm:prSet/>
      <dgm:spPr/>
      <dgm:t>
        <a:bodyPr/>
        <a:lstStyle/>
        <a:p>
          <a:endParaRPr lang="en-US"/>
        </a:p>
      </dgm:t>
    </dgm:pt>
    <dgm:pt modelId="{3FEBAE01-7163-4CC2-B1D9-EED23E81D91D}" type="sibTrans" cxnId="{505C2955-E929-4DE4-AEB4-D6F0F0B05B66}">
      <dgm:prSet/>
      <dgm:spPr/>
      <dgm:t>
        <a:bodyPr/>
        <a:lstStyle/>
        <a:p>
          <a:pPr>
            <a:lnSpc>
              <a:spcPct val="100000"/>
            </a:lnSpc>
          </a:pPr>
          <a:endParaRPr lang="en-US"/>
        </a:p>
      </dgm:t>
    </dgm:pt>
    <dgm:pt modelId="{45FA9F75-16D7-4731-9207-C68CD04D9E29}">
      <dgm:prSet custT="1"/>
      <dgm:spPr>
        <a:noFill/>
        <a:ln>
          <a:noFill/>
        </a:ln>
        <a:effectLst/>
      </dgm:spPr>
      <dgm:t>
        <a:bodyPr spcFirstLastPara="0" vert="horz" wrap="square" lIns="0" tIns="0" rIns="0" bIns="0" numCol="1" spcCol="1270" anchor="ctr" anchorCtr="0"/>
        <a:lstStyle/>
        <a:p>
          <a:pPr>
            <a:lnSpc>
              <a:spcPct val="100000"/>
            </a:lnSpc>
          </a:pPr>
          <a:r>
            <a:rPr lang="en-US" sz="1800" dirty="0"/>
            <a:t>Economics of current system using natural gas are at risk.</a:t>
          </a:r>
        </a:p>
      </dgm:t>
    </dgm:pt>
    <dgm:pt modelId="{DE9B02F2-4FFA-4FB6-986A-0D987E4807BC}" type="parTrans" cxnId="{0284780A-2E63-4A7B-9FCE-89035DFA19D7}">
      <dgm:prSet/>
      <dgm:spPr/>
      <dgm:t>
        <a:bodyPr/>
        <a:lstStyle/>
        <a:p>
          <a:endParaRPr lang="en-US"/>
        </a:p>
      </dgm:t>
    </dgm:pt>
    <dgm:pt modelId="{15AC41EC-C4F1-4761-BDB1-7769348AC48A}" type="sibTrans" cxnId="{0284780A-2E63-4A7B-9FCE-89035DFA19D7}">
      <dgm:prSet/>
      <dgm:spPr/>
      <dgm:t>
        <a:bodyPr/>
        <a:lstStyle/>
        <a:p>
          <a:pPr>
            <a:lnSpc>
              <a:spcPct val="100000"/>
            </a:lnSpc>
          </a:pPr>
          <a:endParaRPr lang="en-US"/>
        </a:p>
      </dgm:t>
    </dgm:pt>
    <dgm:pt modelId="{D70496FC-21F5-4C67-AFB9-C4411823EDBE}">
      <dgm:prSet custT="1"/>
      <dgm:spPr/>
      <dgm:t>
        <a:bodyPr/>
        <a:lstStyle/>
        <a:p>
          <a:pPr>
            <a:lnSpc>
              <a:spcPct val="100000"/>
            </a:lnSpc>
          </a:pPr>
          <a:r>
            <a:rPr lang="en-US" sz="1800" dirty="0"/>
            <a:t>Lack of unified action may result in the most expensive community outcome (direct electrification</a:t>
          </a:r>
          <a:r>
            <a:rPr lang="en-US" sz="1800" dirty="0">
              <a:latin typeface="Avenir LT Pro 65 Medium"/>
            </a:rPr>
            <a:t>). </a:t>
          </a:r>
          <a:endParaRPr lang="en-US" sz="1800" dirty="0"/>
        </a:p>
      </dgm:t>
    </dgm:pt>
    <dgm:pt modelId="{C87A0158-DB64-4D82-B6E0-B997493BC873}" type="parTrans" cxnId="{0D0CD8C0-A407-46A0-BADB-0BFF3A4D67EB}">
      <dgm:prSet/>
      <dgm:spPr/>
      <dgm:t>
        <a:bodyPr/>
        <a:lstStyle/>
        <a:p>
          <a:endParaRPr lang="en-US"/>
        </a:p>
      </dgm:t>
    </dgm:pt>
    <dgm:pt modelId="{8993715F-CF45-4E74-AED7-3427FF1D6603}" type="sibTrans" cxnId="{0D0CD8C0-A407-46A0-BADB-0BFF3A4D67EB}">
      <dgm:prSet/>
      <dgm:spPr/>
      <dgm:t>
        <a:bodyPr/>
        <a:lstStyle/>
        <a:p>
          <a:pPr>
            <a:lnSpc>
              <a:spcPct val="100000"/>
            </a:lnSpc>
          </a:pPr>
          <a:endParaRPr lang="en-US"/>
        </a:p>
      </dgm:t>
    </dgm:pt>
    <dgm:pt modelId="{17B46F09-430A-445D-8D67-A0D831E1ACE8}">
      <dgm:prSet custT="1"/>
      <dgm:spPr/>
      <dgm:t>
        <a:bodyPr/>
        <a:lstStyle/>
        <a:p>
          <a:pPr>
            <a:lnSpc>
              <a:spcPct val="100000"/>
            </a:lnSpc>
          </a:pPr>
          <a:r>
            <a:rPr lang="en-US" sz="1800" kern="1200" dirty="0"/>
            <a:t>Local emissions impact community health; improving local </a:t>
          </a:r>
          <a:r>
            <a:rPr lang="en-US" sz="1800" kern="1200" dirty="0">
              <a:solidFill>
                <a:prstClr val="black">
                  <a:hueOff val="0"/>
                  <a:satOff val="0"/>
                  <a:lumOff val="0"/>
                  <a:alphaOff val="0"/>
                </a:prstClr>
              </a:solidFill>
              <a:latin typeface="Avenir LT Std 45 Book"/>
              <a:ea typeface="+mn-ea"/>
              <a:cs typeface="+mn-cs"/>
            </a:rPr>
            <a:t>health has personal, social and economic </a:t>
          </a:r>
          <a:r>
            <a:rPr lang="en-US" sz="1800" kern="1200" dirty="0"/>
            <a:t>benefits</a:t>
          </a:r>
          <a:r>
            <a:rPr lang="en-US" sz="1800" kern="1200" dirty="0">
              <a:latin typeface="Avenir LT Pro 65 Medium"/>
            </a:rPr>
            <a:t>.</a:t>
          </a:r>
          <a:endParaRPr lang="en-US" sz="1800" kern="1200" dirty="0"/>
        </a:p>
      </dgm:t>
    </dgm:pt>
    <dgm:pt modelId="{C8C2C2F0-74F7-458C-90DE-E13F383CAD2B}" type="parTrans" cxnId="{FD864B39-9E71-49EA-A5CA-7CCC1B51D5C9}">
      <dgm:prSet/>
      <dgm:spPr/>
      <dgm:t>
        <a:bodyPr/>
        <a:lstStyle/>
        <a:p>
          <a:endParaRPr lang="en-US"/>
        </a:p>
      </dgm:t>
    </dgm:pt>
    <dgm:pt modelId="{B13E52BB-1E5F-46E0-AAEF-D13DF14FBD21}" type="sibTrans" cxnId="{FD864B39-9E71-49EA-A5CA-7CCC1B51D5C9}">
      <dgm:prSet/>
      <dgm:spPr/>
      <dgm:t>
        <a:bodyPr/>
        <a:lstStyle/>
        <a:p>
          <a:endParaRPr lang="en-US"/>
        </a:p>
      </dgm:t>
    </dgm:pt>
    <dgm:pt modelId="{1E1DB680-0C0C-4B97-9BB0-4D71D32DF644}">
      <dgm:prSet custT="1"/>
      <dgm:spPr/>
      <dgm:t>
        <a:bodyPr/>
        <a:lstStyle/>
        <a:p>
          <a:pPr>
            <a:lnSpc>
              <a:spcPct val="100000"/>
            </a:lnSpc>
          </a:pPr>
          <a:r>
            <a:rPr lang="en-US" sz="1800" dirty="0"/>
            <a:t>Industry now needs to stay competitive economically and environmentally. Falling behind could mean loss of local industry and jobs.</a:t>
          </a:r>
        </a:p>
      </dgm:t>
    </dgm:pt>
    <dgm:pt modelId="{FDEDB6DA-26FA-4E96-A3FD-AADAB11582B0}" type="sibTrans" cxnId="{2C6513E4-0628-4BFA-B25F-DBE4C6C750A8}">
      <dgm:prSet/>
      <dgm:spPr/>
      <dgm:t>
        <a:bodyPr/>
        <a:lstStyle/>
        <a:p>
          <a:pPr>
            <a:lnSpc>
              <a:spcPct val="100000"/>
            </a:lnSpc>
          </a:pPr>
          <a:endParaRPr lang="en-US"/>
        </a:p>
      </dgm:t>
    </dgm:pt>
    <dgm:pt modelId="{8A6015F5-B633-4428-8133-E2937F3E83CF}" type="parTrans" cxnId="{2C6513E4-0628-4BFA-B25F-DBE4C6C750A8}">
      <dgm:prSet/>
      <dgm:spPr/>
      <dgm:t>
        <a:bodyPr/>
        <a:lstStyle/>
        <a:p>
          <a:endParaRPr lang="en-US"/>
        </a:p>
      </dgm:t>
    </dgm:pt>
    <dgm:pt modelId="{550D6A00-A8E6-42EC-B97C-4D63DA3D71CA}" type="pres">
      <dgm:prSet presAssocID="{B60816FD-E9D0-4A03-AB3B-D776E5B6EC4A}" presName="root" presStyleCnt="0">
        <dgm:presLayoutVars>
          <dgm:dir/>
          <dgm:resizeHandles val="exact"/>
        </dgm:presLayoutVars>
      </dgm:prSet>
      <dgm:spPr/>
    </dgm:pt>
    <dgm:pt modelId="{D4F69879-D874-4658-832C-8A778773F0A2}" type="pres">
      <dgm:prSet presAssocID="{B60816FD-E9D0-4A03-AB3B-D776E5B6EC4A}" presName="container" presStyleCnt="0">
        <dgm:presLayoutVars>
          <dgm:dir/>
          <dgm:resizeHandles val="exact"/>
        </dgm:presLayoutVars>
      </dgm:prSet>
      <dgm:spPr/>
    </dgm:pt>
    <dgm:pt modelId="{00A8F753-1155-4F0D-B823-2B7D0EED4D1E}" type="pres">
      <dgm:prSet presAssocID="{6A090E86-AD91-4B3F-B5DE-E4611F37DCFB}" presName="compNode" presStyleCnt="0"/>
      <dgm:spPr/>
    </dgm:pt>
    <dgm:pt modelId="{C3C7707A-501C-4C91-A3FF-09B330842777}" type="pres">
      <dgm:prSet presAssocID="{6A090E86-AD91-4B3F-B5DE-E4611F37DCFB}" presName="iconBgRect" presStyleLbl="bgShp" presStyleIdx="0" presStyleCnt="6"/>
      <dgm:spPr/>
    </dgm:pt>
    <dgm:pt modelId="{DF455700-2066-4757-BF5D-4387442A5091}" type="pres">
      <dgm:prSet presAssocID="{6A090E86-AD91-4B3F-B5DE-E4611F37DCF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ity"/>
        </a:ext>
      </dgm:extLst>
    </dgm:pt>
    <dgm:pt modelId="{15F3149A-EA5D-420E-A3E2-749218698FB1}" type="pres">
      <dgm:prSet presAssocID="{6A090E86-AD91-4B3F-B5DE-E4611F37DCFB}" presName="spaceRect" presStyleCnt="0"/>
      <dgm:spPr/>
    </dgm:pt>
    <dgm:pt modelId="{A3611C10-6AA1-44D8-8769-556F003363B2}" type="pres">
      <dgm:prSet presAssocID="{6A090E86-AD91-4B3F-B5DE-E4611F37DCFB}" presName="textRect" presStyleLbl="revTx" presStyleIdx="0" presStyleCnt="6">
        <dgm:presLayoutVars>
          <dgm:chMax val="1"/>
          <dgm:chPref val="1"/>
        </dgm:presLayoutVars>
      </dgm:prSet>
      <dgm:spPr/>
    </dgm:pt>
    <dgm:pt modelId="{A7947818-C84A-43D0-9B32-995F6233BA62}" type="pres">
      <dgm:prSet presAssocID="{A3474021-9F4F-4EAC-9DFC-0B53B84140D6}" presName="sibTrans" presStyleLbl="sibTrans2D1" presStyleIdx="0" presStyleCnt="0"/>
      <dgm:spPr/>
    </dgm:pt>
    <dgm:pt modelId="{A12BF3E6-1141-4228-8A71-2DD011D3D667}" type="pres">
      <dgm:prSet presAssocID="{4A37DD1D-2F23-4431-9E2C-1ACB56388A86}" presName="compNode" presStyleCnt="0"/>
      <dgm:spPr/>
    </dgm:pt>
    <dgm:pt modelId="{CE973F81-F85D-40AF-8EA3-037C5FBCFF50}" type="pres">
      <dgm:prSet presAssocID="{4A37DD1D-2F23-4431-9E2C-1ACB56388A86}" presName="iconBgRect" presStyleLbl="bgShp" presStyleIdx="1" presStyleCnt="6"/>
      <dgm:spPr/>
    </dgm:pt>
    <dgm:pt modelId="{B13CBD0A-A8F7-4E43-A9B9-7A3E459B87E1}" type="pres">
      <dgm:prSet presAssocID="{4A37DD1D-2F23-4431-9E2C-1ACB56388A86}" presName="iconRect" presStyleLbl="node1" presStyleIdx="1" presStyleCnt="6"/>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oney"/>
        </a:ext>
      </dgm:extLst>
    </dgm:pt>
    <dgm:pt modelId="{F6022911-3A07-4BD3-A7AB-9898E9EA44EF}" type="pres">
      <dgm:prSet presAssocID="{4A37DD1D-2F23-4431-9E2C-1ACB56388A86}" presName="spaceRect" presStyleCnt="0"/>
      <dgm:spPr/>
    </dgm:pt>
    <dgm:pt modelId="{4C22246A-9C7C-47F3-8662-C709A4010053}" type="pres">
      <dgm:prSet presAssocID="{4A37DD1D-2F23-4431-9E2C-1ACB56388A86}" presName="textRect" presStyleLbl="revTx" presStyleIdx="1" presStyleCnt="6" custScaleX="127483" custLinFactNeighborX="9098" custLinFactNeighborY="1021">
        <dgm:presLayoutVars>
          <dgm:chMax val="1"/>
          <dgm:chPref val="1"/>
        </dgm:presLayoutVars>
      </dgm:prSet>
      <dgm:spPr>
        <a:xfrm>
          <a:off x="4978914" y="761167"/>
          <a:ext cx="2802888" cy="932755"/>
        </a:xfrm>
        <a:prstGeom prst="rect">
          <a:avLst/>
        </a:prstGeom>
      </dgm:spPr>
    </dgm:pt>
    <dgm:pt modelId="{38926C81-8A82-4EC7-A60B-61F77E724777}" type="pres">
      <dgm:prSet presAssocID="{3FEBAE01-7163-4CC2-B1D9-EED23E81D91D}" presName="sibTrans" presStyleLbl="sibTrans2D1" presStyleIdx="0" presStyleCnt="0"/>
      <dgm:spPr/>
    </dgm:pt>
    <dgm:pt modelId="{79579A7D-4B63-4C1F-BED0-C439FB2A0862}" type="pres">
      <dgm:prSet presAssocID="{45FA9F75-16D7-4731-9207-C68CD04D9E29}" presName="compNode" presStyleCnt="0"/>
      <dgm:spPr/>
    </dgm:pt>
    <dgm:pt modelId="{A69F08F6-B8E3-4CEA-A4D6-ED92E0825B97}" type="pres">
      <dgm:prSet presAssocID="{45FA9F75-16D7-4731-9207-C68CD04D9E29}" presName="iconBgRect" presStyleLbl="bgShp" presStyleIdx="2" presStyleCnt="6"/>
      <dgm:spPr/>
    </dgm:pt>
    <dgm:pt modelId="{4EFEA5D4-677F-4BA1-B8B4-A7E522E7DF1E}" type="pres">
      <dgm:prSet presAssocID="{45FA9F75-16D7-4731-9207-C68CD04D9E29}" presName="iconRect" presStyleLbl="node1" presStyleIdx="2" presStyleCnt="6"/>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oney outline"/>
        </a:ext>
      </dgm:extLst>
    </dgm:pt>
    <dgm:pt modelId="{AC36FDA1-E9E0-4E64-B457-02B1246FF775}" type="pres">
      <dgm:prSet presAssocID="{45FA9F75-16D7-4731-9207-C68CD04D9E29}" presName="spaceRect" presStyleCnt="0"/>
      <dgm:spPr/>
    </dgm:pt>
    <dgm:pt modelId="{C0B33668-3F5B-43A7-BE75-6DAB418E429F}" type="pres">
      <dgm:prSet presAssocID="{45FA9F75-16D7-4731-9207-C68CD04D9E29}" presName="textRect" presStyleLbl="revTx" presStyleIdx="2" presStyleCnt="6">
        <dgm:presLayoutVars>
          <dgm:chMax val="1"/>
          <dgm:chPref val="1"/>
        </dgm:presLayoutVars>
      </dgm:prSet>
      <dgm:spPr>
        <a:xfrm>
          <a:off x="9097498" y="751644"/>
          <a:ext cx="2198637" cy="932755"/>
        </a:xfrm>
        <a:prstGeom prst="rect">
          <a:avLst/>
        </a:prstGeom>
      </dgm:spPr>
    </dgm:pt>
    <dgm:pt modelId="{037584DB-AEB9-4EE7-A9EA-33D205BB1B61}" type="pres">
      <dgm:prSet presAssocID="{15AC41EC-C4F1-4761-BDB1-7769348AC48A}" presName="sibTrans" presStyleLbl="sibTrans2D1" presStyleIdx="0" presStyleCnt="0"/>
      <dgm:spPr/>
    </dgm:pt>
    <dgm:pt modelId="{8A089297-FF0C-468B-BD33-113D2377FFFA}" type="pres">
      <dgm:prSet presAssocID="{D70496FC-21F5-4C67-AFB9-C4411823EDBE}" presName="compNode" presStyleCnt="0"/>
      <dgm:spPr/>
    </dgm:pt>
    <dgm:pt modelId="{10C3E906-61F4-4991-AF0E-586678C39B81}" type="pres">
      <dgm:prSet presAssocID="{D70496FC-21F5-4C67-AFB9-C4411823EDBE}" presName="iconBgRect" presStyleLbl="bgShp" presStyleIdx="3" presStyleCnt="6"/>
      <dgm:spPr/>
    </dgm:pt>
    <dgm:pt modelId="{BF1EA8D0-D53C-4DC6-940B-1A9C851DC15E}" type="pres">
      <dgm:prSet presAssocID="{D70496FC-21F5-4C67-AFB9-C4411823EDBE}"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Group outline"/>
        </a:ext>
      </dgm:extLst>
    </dgm:pt>
    <dgm:pt modelId="{F34CE555-FBA9-41DC-BA11-FA23AEDF7510}" type="pres">
      <dgm:prSet presAssocID="{D70496FC-21F5-4C67-AFB9-C4411823EDBE}" presName="spaceRect" presStyleCnt="0"/>
      <dgm:spPr/>
    </dgm:pt>
    <dgm:pt modelId="{CD43DFB9-1A52-498E-AC70-EA87AE7BA3D0}" type="pres">
      <dgm:prSet presAssocID="{D70496FC-21F5-4C67-AFB9-C4411823EDBE}" presName="textRect" presStyleLbl="revTx" presStyleIdx="3" presStyleCnt="6" custScaleX="97182" custScaleY="96593">
        <dgm:presLayoutVars>
          <dgm:chMax val="1"/>
          <dgm:chPref val="1"/>
        </dgm:presLayoutVars>
      </dgm:prSet>
      <dgm:spPr/>
    </dgm:pt>
    <dgm:pt modelId="{17EEF8AF-A718-4A8B-BE40-C405215E6DB5}" type="pres">
      <dgm:prSet presAssocID="{8993715F-CF45-4E74-AED7-3427FF1D6603}" presName="sibTrans" presStyleLbl="sibTrans2D1" presStyleIdx="0" presStyleCnt="0"/>
      <dgm:spPr/>
    </dgm:pt>
    <dgm:pt modelId="{6B4476FA-7DA5-4975-B339-35A8A0DFC1BB}" type="pres">
      <dgm:prSet presAssocID="{1E1DB680-0C0C-4B97-9BB0-4D71D32DF644}" presName="compNode" presStyleCnt="0"/>
      <dgm:spPr/>
    </dgm:pt>
    <dgm:pt modelId="{0B55F77D-EFFF-4961-A2EC-1C7FADCC5946}" type="pres">
      <dgm:prSet presAssocID="{1E1DB680-0C0C-4B97-9BB0-4D71D32DF644}" presName="iconBgRect" presStyleLbl="bgShp" presStyleIdx="4" presStyleCnt="6"/>
      <dgm:spPr/>
    </dgm:pt>
    <dgm:pt modelId="{1CC3464D-54FD-4155-AEA5-34A26872B82A}" type="pres">
      <dgm:prSet presAssocID="{1E1DB680-0C0C-4B97-9BB0-4D71D32DF644}"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Factory outline"/>
        </a:ext>
      </dgm:extLst>
    </dgm:pt>
    <dgm:pt modelId="{971B6D38-D245-40CB-A4D8-9EBD008FB222}" type="pres">
      <dgm:prSet presAssocID="{1E1DB680-0C0C-4B97-9BB0-4D71D32DF644}" presName="spaceRect" presStyleCnt="0"/>
      <dgm:spPr/>
    </dgm:pt>
    <dgm:pt modelId="{6BD34AE4-C571-4246-A736-989B2B45AC29}" type="pres">
      <dgm:prSet presAssocID="{1E1DB680-0C0C-4B97-9BB0-4D71D32DF644}" presName="textRect" presStyleLbl="revTx" presStyleIdx="4" presStyleCnt="6" custScaleX="126079" custScaleY="203786" custLinFactNeighborX="12563" custLinFactNeighborY="4084">
        <dgm:presLayoutVars>
          <dgm:chMax val="1"/>
          <dgm:chPref val="1"/>
        </dgm:presLayoutVars>
      </dgm:prSet>
      <dgm:spPr/>
    </dgm:pt>
    <dgm:pt modelId="{6200B78E-727A-4A59-9612-09D73C9A31DD}" type="pres">
      <dgm:prSet presAssocID="{FDEDB6DA-26FA-4E96-A3FD-AADAB11582B0}" presName="sibTrans" presStyleLbl="sibTrans2D1" presStyleIdx="0" presStyleCnt="0"/>
      <dgm:spPr/>
    </dgm:pt>
    <dgm:pt modelId="{93F8E411-80C7-4DB7-B732-62C61724416E}" type="pres">
      <dgm:prSet presAssocID="{17B46F09-430A-445D-8D67-A0D831E1ACE8}" presName="compNode" presStyleCnt="0"/>
      <dgm:spPr/>
    </dgm:pt>
    <dgm:pt modelId="{D65ED052-3780-4111-BD4F-5F62DF145EF1}" type="pres">
      <dgm:prSet presAssocID="{17B46F09-430A-445D-8D67-A0D831E1ACE8}" presName="iconBgRect" presStyleLbl="bgShp" presStyleIdx="5" presStyleCnt="6"/>
      <dgm:spPr/>
    </dgm:pt>
    <dgm:pt modelId="{46E61173-9C8C-42D1-A623-2D230370BB52}" type="pres">
      <dgm:prSet presAssocID="{17B46F09-430A-445D-8D67-A0D831E1ACE8}"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Man with kid outline"/>
        </a:ext>
      </dgm:extLst>
    </dgm:pt>
    <dgm:pt modelId="{80BE73EC-F48F-4A1C-A2A9-7DC33A82851F}" type="pres">
      <dgm:prSet presAssocID="{17B46F09-430A-445D-8D67-A0D831E1ACE8}" presName="spaceRect" presStyleCnt="0"/>
      <dgm:spPr/>
    </dgm:pt>
    <dgm:pt modelId="{FAB04222-D00E-40DD-82E2-510A6173FE68}" type="pres">
      <dgm:prSet presAssocID="{17B46F09-430A-445D-8D67-A0D831E1ACE8}" presName="textRect" presStyleLbl="revTx" presStyleIdx="5" presStyleCnt="6">
        <dgm:presLayoutVars>
          <dgm:chMax val="1"/>
          <dgm:chPref val="1"/>
        </dgm:presLayoutVars>
      </dgm:prSet>
      <dgm:spPr/>
    </dgm:pt>
  </dgm:ptLst>
  <dgm:cxnLst>
    <dgm:cxn modelId="{97208506-C394-4CF9-8B05-7BCE7C637450}" type="presOf" srcId="{4A37DD1D-2F23-4431-9E2C-1ACB56388A86}" destId="{4C22246A-9C7C-47F3-8662-C709A4010053}" srcOrd="0" destOrd="0" presId="urn:microsoft.com/office/officeart/2018/2/layout/IconCircleList"/>
    <dgm:cxn modelId="{0284780A-2E63-4A7B-9FCE-89035DFA19D7}" srcId="{B60816FD-E9D0-4A03-AB3B-D776E5B6EC4A}" destId="{45FA9F75-16D7-4731-9207-C68CD04D9E29}" srcOrd="2" destOrd="0" parTransId="{DE9B02F2-4FFA-4FB6-986A-0D987E4807BC}" sibTransId="{15AC41EC-C4F1-4761-BDB1-7769348AC48A}"/>
    <dgm:cxn modelId="{33FAC222-B8B5-49A3-AD92-3200401A15A6}" type="presOf" srcId="{45FA9F75-16D7-4731-9207-C68CD04D9E29}" destId="{C0B33668-3F5B-43A7-BE75-6DAB418E429F}" srcOrd="0" destOrd="0" presId="urn:microsoft.com/office/officeart/2018/2/layout/IconCircleList"/>
    <dgm:cxn modelId="{DEA7572D-9C3A-46B8-8F88-1FB34ED5EB69}" type="presOf" srcId="{17B46F09-430A-445D-8D67-A0D831E1ACE8}" destId="{FAB04222-D00E-40DD-82E2-510A6173FE68}" srcOrd="0" destOrd="0" presId="urn:microsoft.com/office/officeart/2018/2/layout/IconCircleList"/>
    <dgm:cxn modelId="{0F284235-9D52-413D-AEF5-F347E5B8D1B5}" type="presOf" srcId="{D70496FC-21F5-4C67-AFB9-C4411823EDBE}" destId="{CD43DFB9-1A52-498E-AC70-EA87AE7BA3D0}" srcOrd="0" destOrd="0" presId="urn:microsoft.com/office/officeart/2018/2/layout/IconCircleList"/>
    <dgm:cxn modelId="{FD864B39-9E71-49EA-A5CA-7CCC1B51D5C9}" srcId="{B60816FD-E9D0-4A03-AB3B-D776E5B6EC4A}" destId="{17B46F09-430A-445D-8D67-A0D831E1ACE8}" srcOrd="5" destOrd="0" parTransId="{C8C2C2F0-74F7-458C-90DE-E13F383CAD2B}" sibTransId="{B13E52BB-1E5F-46E0-AAEF-D13DF14FBD21}"/>
    <dgm:cxn modelId="{93CEBB60-80E4-4100-9AED-058973B64DB5}" type="presOf" srcId="{6A090E86-AD91-4B3F-B5DE-E4611F37DCFB}" destId="{A3611C10-6AA1-44D8-8769-556F003363B2}" srcOrd="0" destOrd="0" presId="urn:microsoft.com/office/officeart/2018/2/layout/IconCircleList"/>
    <dgm:cxn modelId="{505C2955-E929-4DE4-AEB4-D6F0F0B05B66}" srcId="{B60816FD-E9D0-4A03-AB3B-D776E5B6EC4A}" destId="{4A37DD1D-2F23-4431-9E2C-1ACB56388A86}" srcOrd="1" destOrd="0" parTransId="{7C478452-3538-4B95-B9B2-E6614A731D74}" sibTransId="{3FEBAE01-7163-4CC2-B1D9-EED23E81D91D}"/>
    <dgm:cxn modelId="{B2409188-6FA4-4E17-A2A9-30142407F32E}" type="presOf" srcId="{FDEDB6DA-26FA-4E96-A3FD-AADAB11582B0}" destId="{6200B78E-727A-4A59-9612-09D73C9A31DD}" srcOrd="0" destOrd="0" presId="urn:microsoft.com/office/officeart/2018/2/layout/IconCircleList"/>
    <dgm:cxn modelId="{0DFC13AA-5721-4D47-B229-915429420553}" srcId="{B60816FD-E9D0-4A03-AB3B-D776E5B6EC4A}" destId="{6A090E86-AD91-4B3F-B5DE-E4611F37DCFB}" srcOrd="0" destOrd="0" parTransId="{1CD8B02E-AA51-4116-B9BA-767F87FB2D3E}" sibTransId="{A3474021-9F4F-4EAC-9DFC-0B53B84140D6}"/>
    <dgm:cxn modelId="{1007CEAF-48D8-4C4D-A936-3F2FC9B3024C}" type="presOf" srcId="{B60816FD-E9D0-4A03-AB3B-D776E5B6EC4A}" destId="{550D6A00-A8E6-42EC-B97C-4D63DA3D71CA}" srcOrd="0" destOrd="0" presId="urn:microsoft.com/office/officeart/2018/2/layout/IconCircleList"/>
    <dgm:cxn modelId="{8D4E29B5-E766-459F-9F71-42A01C2DE7A6}" type="presOf" srcId="{1E1DB680-0C0C-4B97-9BB0-4D71D32DF644}" destId="{6BD34AE4-C571-4246-A736-989B2B45AC29}" srcOrd="0" destOrd="0" presId="urn:microsoft.com/office/officeart/2018/2/layout/IconCircleList"/>
    <dgm:cxn modelId="{0D0CD8C0-A407-46A0-BADB-0BFF3A4D67EB}" srcId="{B60816FD-E9D0-4A03-AB3B-D776E5B6EC4A}" destId="{D70496FC-21F5-4C67-AFB9-C4411823EDBE}" srcOrd="3" destOrd="0" parTransId="{C87A0158-DB64-4D82-B6E0-B997493BC873}" sibTransId="{8993715F-CF45-4E74-AED7-3427FF1D6603}"/>
    <dgm:cxn modelId="{49D767C3-81B3-49FD-B15A-1460103766F6}" type="presOf" srcId="{15AC41EC-C4F1-4761-BDB1-7769348AC48A}" destId="{037584DB-AEB9-4EE7-A9EA-33D205BB1B61}" srcOrd="0" destOrd="0" presId="urn:microsoft.com/office/officeart/2018/2/layout/IconCircleList"/>
    <dgm:cxn modelId="{B13BB6DF-3A3B-4426-81F1-6756D1C13504}" type="presOf" srcId="{A3474021-9F4F-4EAC-9DFC-0B53B84140D6}" destId="{A7947818-C84A-43D0-9B32-995F6233BA62}" srcOrd="0" destOrd="0" presId="urn:microsoft.com/office/officeart/2018/2/layout/IconCircleList"/>
    <dgm:cxn modelId="{160D99E0-8F94-431C-B106-E644206A1DC7}" type="presOf" srcId="{8993715F-CF45-4E74-AED7-3427FF1D6603}" destId="{17EEF8AF-A718-4A8B-BE40-C405215E6DB5}" srcOrd="0" destOrd="0" presId="urn:microsoft.com/office/officeart/2018/2/layout/IconCircleList"/>
    <dgm:cxn modelId="{3751A4E1-E95B-48FA-9E9F-784D3FBF0042}" type="presOf" srcId="{3FEBAE01-7163-4CC2-B1D9-EED23E81D91D}" destId="{38926C81-8A82-4EC7-A60B-61F77E724777}" srcOrd="0" destOrd="0" presId="urn:microsoft.com/office/officeart/2018/2/layout/IconCircleList"/>
    <dgm:cxn modelId="{2C6513E4-0628-4BFA-B25F-DBE4C6C750A8}" srcId="{B60816FD-E9D0-4A03-AB3B-D776E5B6EC4A}" destId="{1E1DB680-0C0C-4B97-9BB0-4D71D32DF644}" srcOrd="4" destOrd="0" parTransId="{8A6015F5-B633-4428-8133-E2937F3E83CF}" sibTransId="{FDEDB6DA-26FA-4E96-A3FD-AADAB11582B0}"/>
    <dgm:cxn modelId="{3D30C1CD-E21F-4BFC-9261-9F1DB758003C}" type="presParOf" srcId="{550D6A00-A8E6-42EC-B97C-4D63DA3D71CA}" destId="{D4F69879-D874-4658-832C-8A778773F0A2}" srcOrd="0" destOrd="0" presId="urn:microsoft.com/office/officeart/2018/2/layout/IconCircleList"/>
    <dgm:cxn modelId="{5462BAEB-05F8-4B62-BF76-DA3F32A30F6E}" type="presParOf" srcId="{D4F69879-D874-4658-832C-8A778773F0A2}" destId="{00A8F753-1155-4F0D-B823-2B7D0EED4D1E}" srcOrd="0" destOrd="0" presId="urn:microsoft.com/office/officeart/2018/2/layout/IconCircleList"/>
    <dgm:cxn modelId="{E3F86605-D5B3-41D4-A211-ECFE46AE2BC5}" type="presParOf" srcId="{00A8F753-1155-4F0D-B823-2B7D0EED4D1E}" destId="{C3C7707A-501C-4C91-A3FF-09B330842777}" srcOrd="0" destOrd="0" presId="urn:microsoft.com/office/officeart/2018/2/layout/IconCircleList"/>
    <dgm:cxn modelId="{EE197A5A-ED87-49F1-981D-27B2833F82F4}" type="presParOf" srcId="{00A8F753-1155-4F0D-B823-2B7D0EED4D1E}" destId="{DF455700-2066-4757-BF5D-4387442A5091}" srcOrd="1" destOrd="0" presId="urn:microsoft.com/office/officeart/2018/2/layout/IconCircleList"/>
    <dgm:cxn modelId="{E5C94954-5C54-4B91-B509-D4AF4CBEF2A7}" type="presParOf" srcId="{00A8F753-1155-4F0D-B823-2B7D0EED4D1E}" destId="{15F3149A-EA5D-420E-A3E2-749218698FB1}" srcOrd="2" destOrd="0" presId="urn:microsoft.com/office/officeart/2018/2/layout/IconCircleList"/>
    <dgm:cxn modelId="{237D2F6C-AE10-4671-8F2A-A6CD46CC183B}" type="presParOf" srcId="{00A8F753-1155-4F0D-B823-2B7D0EED4D1E}" destId="{A3611C10-6AA1-44D8-8769-556F003363B2}" srcOrd="3" destOrd="0" presId="urn:microsoft.com/office/officeart/2018/2/layout/IconCircleList"/>
    <dgm:cxn modelId="{AA06337D-4F23-48A1-9B38-E8A0BF15CA15}" type="presParOf" srcId="{D4F69879-D874-4658-832C-8A778773F0A2}" destId="{A7947818-C84A-43D0-9B32-995F6233BA62}" srcOrd="1" destOrd="0" presId="urn:microsoft.com/office/officeart/2018/2/layout/IconCircleList"/>
    <dgm:cxn modelId="{0149BAA7-CAA1-482A-9243-52B0475741BC}" type="presParOf" srcId="{D4F69879-D874-4658-832C-8A778773F0A2}" destId="{A12BF3E6-1141-4228-8A71-2DD011D3D667}" srcOrd="2" destOrd="0" presId="urn:microsoft.com/office/officeart/2018/2/layout/IconCircleList"/>
    <dgm:cxn modelId="{79DC21E0-0815-43B0-A9DA-A0E556E5EAD9}" type="presParOf" srcId="{A12BF3E6-1141-4228-8A71-2DD011D3D667}" destId="{CE973F81-F85D-40AF-8EA3-037C5FBCFF50}" srcOrd="0" destOrd="0" presId="urn:microsoft.com/office/officeart/2018/2/layout/IconCircleList"/>
    <dgm:cxn modelId="{DC0BCD7F-8477-45BA-843E-D8A2320409A2}" type="presParOf" srcId="{A12BF3E6-1141-4228-8A71-2DD011D3D667}" destId="{B13CBD0A-A8F7-4E43-A9B9-7A3E459B87E1}" srcOrd="1" destOrd="0" presId="urn:microsoft.com/office/officeart/2018/2/layout/IconCircleList"/>
    <dgm:cxn modelId="{CEF8506A-694D-4408-9296-560E8353D5EE}" type="presParOf" srcId="{A12BF3E6-1141-4228-8A71-2DD011D3D667}" destId="{F6022911-3A07-4BD3-A7AB-9898E9EA44EF}" srcOrd="2" destOrd="0" presId="urn:microsoft.com/office/officeart/2018/2/layout/IconCircleList"/>
    <dgm:cxn modelId="{D8E8D204-2458-49E9-B674-765B2483130B}" type="presParOf" srcId="{A12BF3E6-1141-4228-8A71-2DD011D3D667}" destId="{4C22246A-9C7C-47F3-8662-C709A4010053}" srcOrd="3" destOrd="0" presId="urn:microsoft.com/office/officeart/2018/2/layout/IconCircleList"/>
    <dgm:cxn modelId="{AEBB4A1D-36AC-4012-826F-FC470FFA2560}" type="presParOf" srcId="{D4F69879-D874-4658-832C-8A778773F0A2}" destId="{38926C81-8A82-4EC7-A60B-61F77E724777}" srcOrd="3" destOrd="0" presId="urn:microsoft.com/office/officeart/2018/2/layout/IconCircleList"/>
    <dgm:cxn modelId="{4B4DD9FB-8F37-4D20-AAED-EC906C589785}" type="presParOf" srcId="{D4F69879-D874-4658-832C-8A778773F0A2}" destId="{79579A7D-4B63-4C1F-BED0-C439FB2A0862}" srcOrd="4" destOrd="0" presId="urn:microsoft.com/office/officeart/2018/2/layout/IconCircleList"/>
    <dgm:cxn modelId="{121201B8-FB6C-48D6-88B7-B682E8E9C07A}" type="presParOf" srcId="{79579A7D-4B63-4C1F-BED0-C439FB2A0862}" destId="{A69F08F6-B8E3-4CEA-A4D6-ED92E0825B97}" srcOrd="0" destOrd="0" presId="urn:microsoft.com/office/officeart/2018/2/layout/IconCircleList"/>
    <dgm:cxn modelId="{91BB86D5-B8E1-4F96-9EFB-E961BB8AA2FC}" type="presParOf" srcId="{79579A7D-4B63-4C1F-BED0-C439FB2A0862}" destId="{4EFEA5D4-677F-4BA1-B8B4-A7E522E7DF1E}" srcOrd="1" destOrd="0" presId="urn:microsoft.com/office/officeart/2018/2/layout/IconCircleList"/>
    <dgm:cxn modelId="{AD6E7EAE-600F-4C9F-B655-B3C370A09E5A}" type="presParOf" srcId="{79579A7D-4B63-4C1F-BED0-C439FB2A0862}" destId="{AC36FDA1-E9E0-4E64-B457-02B1246FF775}" srcOrd="2" destOrd="0" presId="urn:microsoft.com/office/officeart/2018/2/layout/IconCircleList"/>
    <dgm:cxn modelId="{B4A6AFE4-BCC4-4704-BB73-0A29B517E8D6}" type="presParOf" srcId="{79579A7D-4B63-4C1F-BED0-C439FB2A0862}" destId="{C0B33668-3F5B-43A7-BE75-6DAB418E429F}" srcOrd="3" destOrd="0" presId="urn:microsoft.com/office/officeart/2018/2/layout/IconCircleList"/>
    <dgm:cxn modelId="{E9DD3703-6D4F-4EBE-ABF4-D1B43EAB0165}" type="presParOf" srcId="{D4F69879-D874-4658-832C-8A778773F0A2}" destId="{037584DB-AEB9-4EE7-A9EA-33D205BB1B61}" srcOrd="5" destOrd="0" presId="urn:microsoft.com/office/officeart/2018/2/layout/IconCircleList"/>
    <dgm:cxn modelId="{CB3CDADD-469D-4D2A-A128-169CF1628750}" type="presParOf" srcId="{D4F69879-D874-4658-832C-8A778773F0A2}" destId="{8A089297-FF0C-468B-BD33-113D2377FFFA}" srcOrd="6" destOrd="0" presId="urn:microsoft.com/office/officeart/2018/2/layout/IconCircleList"/>
    <dgm:cxn modelId="{B2361BCB-32F3-4BB3-907E-71FD91206FAB}" type="presParOf" srcId="{8A089297-FF0C-468B-BD33-113D2377FFFA}" destId="{10C3E906-61F4-4991-AF0E-586678C39B81}" srcOrd="0" destOrd="0" presId="urn:microsoft.com/office/officeart/2018/2/layout/IconCircleList"/>
    <dgm:cxn modelId="{6F3F8C6C-B49E-4EF7-A911-E8AE8458936D}" type="presParOf" srcId="{8A089297-FF0C-468B-BD33-113D2377FFFA}" destId="{BF1EA8D0-D53C-4DC6-940B-1A9C851DC15E}" srcOrd="1" destOrd="0" presId="urn:microsoft.com/office/officeart/2018/2/layout/IconCircleList"/>
    <dgm:cxn modelId="{19AAC4A8-E06B-4225-ACD5-9C3DE13FCDCC}" type="presParOf" srcId="{8A089297-FF0C-468B-BD33-113D2377FFFA}" destId="{F34CE555-FBA9-41DC-BA11-FA23AEDF7510}" srcOrd="2" destOrd="0" presId="urn:microsoft.com/office/officeart/2018/2/layout/IconCircleList"/>
    <dgm:cxn modelId="{59B67F2F-D4A8-4F84-A8AF-2CB95A5A0E59}" type="presParOf" srcId="{8A089297-FF0C-468B-BD33-113D2377FFFA}" destId="{CD43DFB9-1A52-498E-AC70-EA87AE7BA3D0}" srcOrd="3" destOrd="0" presId="urn:microsoft.com/office/officeart/2018/2/layout/IconCircleList"/>
    <dgm:cxn modelId="{66FD43FE-B69F-40F8-9FE8-A1CF6E087AED}" type="presParOf" srcId="{D4F69879-D874-4658-832C-8A778773F0A2}" destId="{17EEF8AF-A718-4A8B-BE40-C405215E6DB5}" srcOrd="7" destOrd="0" presId="urn:microsoft.com/office/officeart/2018/2/layout/IconCircleList"/>
    <dgm:cxn modelId="{DDB97B1B-661F-4F21-8B6E-0A46186A0F21}" type="presParOf" srcId="{D4F69879-D874-4658-832C-8A778773F0A2}" destId="{6B4476FA-7DA5-4975-B339-35A8A0DFC1BB}" srcOrd="8" destOrd="0" presId="urn:microsoft.com/office/officeart/2018/2/layout/IconCircleList"/>
    <dgm:cxn modelId="{863ED354-829B-4B66-BC3F-18411020E468}" type="presParOf" srcId="{6B4476FA-7DA5-4975-B339-35A8A0DFC1BB}" destId="{0B55F77D-EFFF-4961-A2EC-1C7FADCC5946}" srcOrd="0" destOrd="0" presId="urn:microsoft.com/office/officeart/2018/2/layout/IconCircleList"/>
    <dgm:cxn modelId="{55B5A15E-384B-4723-928B-BBDA5D4E62B7}" type="presParOf" srcId="{6B4476FA-7DA5-4975-B339-35A8A0DFC1BB}" destId="{1CC3464D-54FD-4155-AEA5-34A26872B82A}" srcOrd="1" destOrd="0" presId="urn:microsoft.com/office/officeart/2018/2/layout/IconCircleList"/>
    <dgm:cxn modelId="{1F6FE9BD-902C-4F8E-9894-5F45F797E119}" type="presParOf" srcId="{6B4476FA-7DA5-4975-B339-35A8A0DFC1BB}" destId="{971B6D38-D245-40CB-A4D8-9EBD008FB222}" srcOrd="2" destOrd="0" presId="urn:microsoft.com/office/officeart/2018/2/layout/IconCircleList"/>
    <dgm:cxn modelId="{F2C30A9C-1209-436C-B911-453FC79FADF4}" type="presParOf" srcId="{6B4476FA-7DA5-4975-B339-35A8A0DFC1BB}" destId="{6BD34AE4-C571-4246-A736-989B2B45AC29}" srcOrd="3" destOrd="0" presId="urn:microsoft.com/office/officeart/2018/2/layout/IconCircleList"/>
    <dgm:cxn modelId="{1944CD52-91B5-436C-82B8-1E362B2E434D}" type="presParOf" srcId="{D4F69879-D874-4658-832C-8A778773F0A2}" destId="{6200B78E-727A-4A59-9612-09D73C9A31DD}" srcOrd="9" destOrd="0" presId="urn:microsoft.com/office/officeart/2018/2/layout/IconCircleList"/>
    <dgm:cxn modelId="{83609463-AE02-4215-B864-D6294665E139}" type="presParOf" srcId="{D4F69879-D874-4658-832C-8A778773F0A2}" destId="{93F8E411-80C7-4DB7-B732-62C61724416E}" srcOrd="10" destOrd="0" presId="urn:microsoft.com/office/officeart/2018/2/layout/IconCircleList"/>
    <dgm:cxn modelId="{36805257-8C92-4F3F-B808-94DC530D83A8}" type="presParOf" srcId="{93F8E411-80C7-4DB7-B732-62C61724416E}" destId="{D65ED052-3780-4111-BD4F-5F62DF145EF1}" srcOrd="0" destOrd="0" presId="urn:microsoft.com/office/officeart/2018/2/layout/IconCircleList"/>
    <dgm:cxn modelId="{E3531D36-CD31-4BC6-9F93-61BBD8577C32}" type="presParOf" srcId="{93F8E411-80C7-4DB7-B732-62C61724416E}" destId="{46E61173-9C8C-42D1-A623-2D230370BB52}" srcOrd="1" destOrd="0" presId="urn:microsoft.com/office/officeart/2018/2/layout/IconCircleList"/>
    <dgm:cxn modelId="{22342BFC-B426-41DC-B6F2-8D301F5FB068}" type="presParOf" srcId="{93F8E411-80C7-4DB7-B732-62C61724416E}" destId="{80BE73EC-F48F-4A1C-A2A9-7DC33A82851F}" srcOrd="2" destOrd="0" presId="urn:microsoft.com/office/officeart/2018/2/layout/IconCircleList"/>
    <dgm:cxn modelId="{EC0FD3E8-A8E9-46BB-BFBA-EBFEA13224ED}" type="presParOf" srcId="{93F8E411-80C7-4DB7-B732-62C61724416E}" destId="{FAB04222-D00E-40DD-82E2-510A6173FE6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7707A-501C-4C91-A3FF-09B330842777}">
      <dsp:nvSpPr>
        <dsp:cNvPr id="0" name=""/>
        <dsp:cNvSpPr/>
      </dsp:nvSpPr>
      <dsp:spPr>
        <a:xfrm>
          <a:off x="234012" y="751644"/>
          <a:ext cx="932755" cy="93275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455700-2066-4757-BF5D-4387442A5091}">
      <dsp:nvSpPr>
        <dsp:cNvPr id="0" name=""/>
        <dsp:cNvSpPr/>
      </dsp:nvSpPr>
      <dsp:spPr>
        <a:xfrm>
          <a:off x="429891" y="947523"/>
          <a:ext cx="540998" cy="5409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611C10-6AA1-44D8-8769-556F003363B2}">
      <dsp:nvSpPr>
        <dsp:cNvPr id="0" name=""/>
        <dsp:cNvSpPr/>
      </dsp:nvSpPr>
      <dsp:spPr>
        <a:xfrm>
          <a:off x="1366644" y="751644"/>
          <a:ext cx="2198637" cy="932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Existing infrastructure is </a:t>
          </a:r>
          <a:r>
            <a:rPr lang="en-US" sz="1800" kern="1200" dirty="0">
              <a:solidFill>
                <a:prstClr val="black">
                  <a:hueOff val="0"/>
                  <a:satOff val="0"/>
                  <a:lumOff val="0"/>
                  <a:alphaOff val="0"/>
                </a:prstClr>
              </a:solidFill>
              <a:latin typeface="Avenir LT Std 45 Book"/>
              <a:ea typeface="+mn-ea"/>
              <a:cs typeface="+mn-cs"/>
            </a:rPr>
            <a:t>near end of life.</a:t>
          </a:r>
        </a:p>
      </dsp:txBody>
      <dsp:txXfrm>
        <a:off x="1366644" y="751644"/>
        <a:ext cx="2198637" cy="932755"/>
      </dsp:txXfrm>
    </dsp:sp>
    <dsp:sp modelId="{CE973F81-F85D-40AF-8EA3-037C5FBCFF50}">
      <dsp:nvSpPr>
        <dsp:cNvPr id="0" name=""/>
        <dsp:cNvSpPr/>
      </dsp:nvSpPr>
      <dsp:spPr>
        <a:xfrm>
          <a:off x="3948377" y="751644"/>
          <a:ext cx="932755" cy="93275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3CBD0A-A8F7-4E43-A9B9-7A3E459B87E1}">
      <dsp:nvSpPr>
        <dsp:cNvPr id="0" name=""/>
        <dsp:cNvSpPr/>
      </dsp:nvSpPr>
      <dsp:spPr>
        <a:xfrm>
          <a:off x="4144255" y="947523"/>
          <a:ext cx="540998" cy="540998"/>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22246A-9C7C-47F3-8662-C709A4010053}">
      <dsp:nvSpPr>
        <dsp:cNvPr id="0" name=""/>
        <dsp:cNvSpPr/>
      </dsp:nvSpPr>
      <dsp:spPr>
        <a:xfrm>
          <a:off x="4978914" y="761167"/>
          <a:ext cx="2802888" cy="932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prstClr val="black">
                  <a:hueOff val="0"/>
                  <a:satOff val="0"/>
                  <a:lumOff val="0"/>
                  <a:alphaOff val="0"/>
                </a:prstClr>
              </a:solidFill>
              <a:latin typeface="Avenir LT Std 45 Book"/>
              <a:ea typeface="+mn-ea"/>
              <a:cs typeface="+mn-cs"/>
            </a:rPr>
            <a:t>State and federal direction toward economy-wide decarbonization.</a:t>
          </a:r>
        </a:p>
      </dsp:txBody>
      <dsp:txXfrm>
        <a:off x="4978914" y="761167"/>
        <a:ext cx="2802888" cy="932755"/>
      </dsp:txXfrm>
    </dsp:sp>
    <dsp:sp modelId="{A69F08F6-B8E3-4CEA-A4D6-ED92E0825B97}">
      <dsp:nvSpPr>
        <dsp:cNvPr id="0" name=""/>
        <dsp:cNvSpPr/>
      </dsp:nvSpPr>
      <dsp:spPr>
        <a:xfrm>
          <a:off x="7964867" y="751644"/>
          <a:ext cx="932755" cy="93275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FEA5D4-677F-4BA1-B8B4-A7E522E7DF1E}">
      <dsp:nvSpPr>
        <dsp:cNvPr id="0" name=""/>
        <dsp:cNvSpPr/>
      </dsp:nvSpPr>
      <dsp:spPr>
        <a:xfrm>
          <a:off x="8160746" y="947523"/>
          <a:ext cx="540998" cy="540998"/>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B33668-3F5B-43A7-BE75-6DAB418E429F}">
      <dsp:nvSpPr>
        <dsp:cNvPr id="0" name=""/>
        <dsp:cNvSpPr/>
      </dsp:nvSpPr>
      <dsp:spPr>
        <a:xfrm>
          <a:off x="9097498" y="751644"/>
          <a:ext cx="2198637" cy="932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Economics of current system using natural gas are at risk.</a:t>
          </a:r>
        </a:p>
      </dsp:txBody>
      <dsp:txXfrm>
        <a:off x="9097498" y="751644"/>
        <a:ext cx="2198637" cy="932755"/>
      </dsp:txXfrm>
    </dsp:sp>
    <dsp:sp modelId="{10C3E906-61F4-4991-AF0E-586678C39B81}">
      <dsp:nvSpPr>
        <dsp:cNvPr id="0" name=""/>
        <dsp:cNvSpPr/>
      </dsp:nvSpPr>
      <dsp:spPr>
        <a:xfrm>
          <a:off x="234012" y="3056708"/>
          <a:ext cx="932755" cy="93275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1EA8D0-D53C-4DC6-940B-1A9C851DC15E}">
      <dsp:nvSpPr>
        <dsp:cNvPr id="0" name=""/>
        <dsp:cNvSpPr/>
      </dsp:nvSpPr>
      <dsp:spPr>
        <a:xfrm>
          <a:off x="429891" y="3252587"/>
          <a:ext cx="540998" cy="54099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43DFB9-1A52-498E-AC70-EA87AE7BA3D0}">
      <dsp:nvSpPr>
        <dsp:cNvPr id="0" name=""/>
        <dsp:cNvSpPr/>
      </dsp:nvSpPr>
      <dsp:spPr>
        <a:xfrm>
          <a:off x="1397622" y="3072598"/>
          <a:ext cx="2136679" cy="90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Lack of unified action may result in the most expensive community outcome (direct electrification</a:t>
          </a:r>
          <a:r>
            <a:rPr lang="en-US" sz="1800" kern="1200" dirty="0">
              <a:latin typeface="Avenir LT Pro 65 Medium"/>
            </a:rPr>
            <a:t>). </a:t>
          </a:r>
          <a:endParaRPr lang="en-US" sz="1800" kern="1200" dirty="0"/>
        </a:p>
      </dsp:txBody>
      <dsp:txXfrm>
        <a:off x="1397622" y="3072598"/>
        <a:ext cx="2136679" cy="900976"/>
      </dsp:txXfrm>
    </dsp:sp>
    <dsp:sp modelId="{0B55F77D-EFFF-4961-A2EC-1C7FADCC5946}">
      <dsp:nvSpPr>
        <dsp:cNvPr id="0" name=""/>
        <dsp:cNvSpPr/>
      </dsp:nvSpPr>
      <dsp:spPr>
        <a:xfrm>
          <a:off x="3917398" y="3056708"/>
          <a:ext cx="932755" cy="93275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C3464D-54FD-4155-AEA5-34A26872B82A}">
      <dsp:nvSpPr>
        <dsp:cNvPr id="0" name=""/>
        <dsp:cNvSpPr/>
      </dsp:nvSpPr>
      <dsp:spPr>
        <a:xfrm>
          <a:off x="4113277" y="3252587"/>
          <a:ext cx="540998" cy="540998"/>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34AE4-C571-4246-A736-989B2B45AC29}">
      <dsp:nvSpPr>
        <dsp:cNvPr id="0" name=""/>
        <dsp:cNvSpPr/>
      </dsp:nvSpPr>
      <dsp:spPr>
        <a:xfrm>
          <a:off x="5039553" y="2610767"/>
          <a:ext cx="2772019" cy="1900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Industry now needs to stay competitive economically and environmentally. Falling behind could mean loss of local industry and jobs.</a:t>
          </a:r>
        </a:p>
      </dsp:txBody>
      <dsp:txXfrm>
        <a:off x="5039553" y="2610767"/>
        <a:ext cx="2772019" cy="1900824"/>
      </dsp:txXfrm>
    </dsp:sp>
    <dsp:sp modelId="{D65ED052-3780-4111-BD4F-5F62DF145EF1}">
      <dsp:nvSpPr>
        <dsp:cNvPr id="0" name=""/>
        <dsp:cNvSpPr/>
      </dsp:nvSpPr>
      <dsp:spPr>
        <a:xfrm>
          <a:off x="7918454" y="3056708"/>
          <a:ext cx="932755" cy="93275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E61173-9C8C-42D1-A623-2D230370BB52}">
      <dsp:nvSpPr>
        <dsp:cNvPr id="0" name=""/>
        <dsp:cNvSpPr/>
      </dsp:nvSpPr>
      <dsp:spPr>
        <a:xfrm>
          <a:off x="8114332" y="3252587"/>
          <a:ext cx="540998" cy="540998"/>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B04222-D00E-40DD-82E2-510A6173FE68}">
      <dsp:nvSpPr>
        <dsp:cNvPr id="0" name=""/>
        <dsp:cNvSpPr/>
      </dsp:nvSpPr>
      <dsp:spPr>
        <a:xfrm>
          <a:off x="9051085" y="3056708"/>
          <a:ext cx="2198637" cy="932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Local emissions impact community health; improving local </a:t>
          </a:r>
          <a:r>
            <a:rPr lang="en-US" sz="1800" kern="1200" dirty="0">
              <a:solidFill>
                <a:prstClr val="black">
                  <a:hueOff val="0"/>
                  <a:satOff val="0"/>
                  <a:lumOff val="0"/>
                  <a:alphaOff val="0"/>
                </a:prstClr>
              </a:solidFill>
              <a:latin typeface="Avenir LT Std 45 Book"/>
              <a:ea typeface="+mn-ea"/>
              <a:cs typeface="+mn-cs"/>
            </a:rPr>
            <a:t>health has personal, social and economic </a:t>
          </a:r>
          <a:r>
            <a:rPr lang="en-US" sz="1800" kern="1200" dirty="0"/>
            <a:t>benefits</a:t>
          </a:r>
          <a:r>
            <a:rPr lang="en-US" sz="1800" kern="1200" dirty="0">
              <a:latin typeface="Avenir LT Pro 65 Medium"/>
            </a:rPr>
            <a:t>.</a:t>
          </a:r>
          <a:endParaRPr lang="en-US" sz="1800" kern="1200" dirty="0"/>
        </a:p>
      </dsp:txBody>
      <dsp:txXfrm>
        <a:off x="9051085" y="3056708"/>
        <a:ext cx="2198637" cy="93275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A98CF8-3B64-4B7D-A6DA-138ED96FA5D1}" type="datetimeFigureOut">
              <a:rPr lang="en-US" smtClean="0"/>
              <a:t>3/19/2025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8872D7-B0AB-47CA-A9A7-4B9E7202AB53}" type="slidenum">
              <a:rPr lang="en-US" smtClean="0"/>
              <a:t>‹#›</a:t>
            </a:fld>
            <a:endParaRPr lang="en-US" dirty="0"/>
          </a:p>
        </p:txBody>
      </p:sp>
    </p:spTree>
    <p:extLst>
      <p:ext uri="{BB962C8B-B14F-4D97-AF65-F5344CB8AC3E}">
        <p14:creationId xmlns:p14="http://schemas.microsoft.com/office/powerpoint/2010/main" val="655408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jamestownbpuny-my.sharepoint.com/:f:/g/personal/ksellstrom_jamestownbpu_com/EvHDvaGM_49HqcVMXNKAKnQBTK-HwvtVL_BSFbFYblfmOQ"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A8D104-1D4E-45CB-B672-8BD53CA0BB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710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Full study reports are available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Ramboll Study Results</a:t>
            </a:r>
            <a:r>
              <a:rPr lang="en-US" dirty="0"/>
              <a:t> (Password required until public release, reach out for access)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A8D104-1D4E-45CB-B672-8BD53CA0BB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986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Splitting the source into base load vs peaking is more cost effective than choosing one resource alone. A baseload resources has high capital cost per output but if run a lot, the effective cost per unit of energy goes down. Increasing these resources to meet full system capacity is capitally expensive and raises the effective price as the total capital cost is higher but the run time didn’t increase much. The peaking technologically may be cheap from an installed capacity perspective but it’s fuel source could be expensive in price. The trade off is O&amp;M verses capital cost, a combination of both types of resources maximizes each resources value to the system and results in lower overall costs. </a:t>
            </a:r>
          </a:p>
        </p:txBody>
      </p:sp>
      <p:sp>
        <p:nvSpPr>
          <p:cNvPr id="4" name="Slide Number Placeholder 3"/>
          <p:cNvSpPr>
            <a:spLocks noGrp="1"/>
          </p:cNvSpPr>
          <p:nvPr>
            <p:ph type="sldNum" sz="quarter" idx="5"/>
          </p:nvPr>
        </p:nvSpPr>
        <p:spPr/>
        <p:txBody>
          <a:bodyPr/>
          <a:lstStyle/>
          <a:p>
            <a:fld id="{B7A8D104-1D4E-45CB-B672-8BD53CA0BB50}" type="slidenum">
              <a:rPr lang="en-US" smtClean="0"/>
              <a:t>15</a:t>
            </a:fld>
            <a:endParaRPr lang="en-US" dirty="0"/>
          </a:p>
        </p:txBody>
      </p:sp>
    </p:spTree>
    <p:extLst>
      <p:ext uri="{BB962C8B-B14F-4D97-AF65-F5344CB8AC3E}">
        <p14:creationId xmlns:p14="http://schemas.microsoft.com/office/powerpoint/2010/main" val="519320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more load (with out adding more infrastructure) the lower the per unit energy cost! Community wide engagement and a high take rate would drive down LCOE even further! </a:t>
            </a:r>
          </a:p>
        </p:txBody>
      </p:sp>
      <p:sp>
        <p:nvSpPr>
          <p:cNvPr id="4" name="Slide Number Placeholder 3"/>
          <p:cNvSpPr>
            <a:spLocks noGrp="1"/>
          </p:cNvSpPr>
          <p:nvPr>
            <p:ph type="sldNum" sz="quarter" idx="5"/>
          </p:nvPr>
        </p:nvSpPr>
        <p:spPr/>
        <p:txBody>
          <a:bodyPr/>
          <a:lstStyle/>
          <a:p>
            <a:fld id="{B7A8D104-1D4E-45CB-B672-8BD53CA0BB50}" type="slidenum">
              <a:rPr lang="en-US" smtClean="0"/>
              <a:t>18</a:t>
            </a:fld>
            <a:endParaRPr lang="en-US" dirty="0"/>
          </a:p>
        </p:txBody>
      </p:sp>
    </p:spTree>
    <p:extLst>
      <p:ext uri="{BB962C8B-B14F-4D97-AF65-F5344CB8AC3E}">
        <p14:creationId xmlns:p14="http://schemas.microsoft.com/office/powerpoint/2010/main" val="2671938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Shows the effective, “all in” energy price for each system with projected emissions costs per NYDEC. Not this does not include staffing </a:t>
            </a:r>
          </a:p>
        </p:txBody>
      </p:sp>
      <p:sp>
        <p:nvSpPr>
          <p:cNvPr id="4" name="Slide Number Placeholder 3"/>
          <p:cNvSpPr>
            <a:spLocks noGrp="1"/>
          </p:cNvSpPr>
          <p:nvPr>
            <p:ph type="sldNum" sz="quarter" idx="5"/>
          </p:nvPr>
        </p:nvSpPr>
        <p:spPr/>
        <p:txBody>
          <a:bodyPr/>
          <a:lstStyle/>
          <a:p>
            <a:fld id="{B7A8D104-1D4E-45CB-B672-8BD53CA0BB50}" type="slidenum">
              <a:rPr lang="en-US" smtClean="0"/>
              <a:t>19</a:t>
            </a:fld>
            <a:endParaRPr lang="en-US" dirty="0"/>
          </a:p>
        </p:txBody>
      </p:sp>
    </p:spTree>
    <p:extLst>
      <p:ext uri="{BB962C8B-B14F-4D97-AF65-F5344CB8AC3E}">
        <p14:creationId xmlns:p14="http://schemas.microsoft.com/office/powerpoint/2010/main" val="71006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Illustrates the effective emissions from each option. </a:t>
            </a:r>
          </a:p>
          <a:p>
            <a:endParaRPr lang="en-US" dirty="0"/>
          </a:p>
          <a:p>
            <a:r>
              <a:rPr lang="en-US" dirty="0"/>
              <a:t>Assuming 4.6 metric tons COT/passenger car/year. 92 Metric tons over 20 years.</a:t>
            </a:r>
          </a:p>
          <a:p>
            <a:r>
              <a:rPr lang="en-US" dirty="0"/>
              <a:t>313,000 MT – 29,000 MT – 284,000MT</a:t>
            </a:r>
          </a:p>
          <a:p>
            <a:r>
              <a:rPr lang="en-US" dirty="0"/>
              <a:t>/92</a:t>
            </a:r>
          </a:p>
          <a:p>
            <a:r>
              <a:rPr lang="en-US" dirty="0"/>
              <a:t>Similar to removing 3k passenger vehicles from the roads for 20 years or the impact of a 1,000 Americans for 20 years (14.4 metric tons/year) </a:t>
            </a:r>
          </a:p>
        </p:txBody>
      </p:sp>
      <p:sp>
        <p:nvSpPr>
          <p:cNvPr id="4" name="Slide Number Placeholder 3"/>
          <p:cNvSpPr>
            <a:spLocks noGrp="1"/>
          </p:cNvSpPr>
          <p:nvPr>
            <p:ph type="sldNum" sz="quarter" idx="5"/>
          </p:nvPr>
        </p:nvSpPr>
        <p:spPr/>
        <p:txBody>
          <a:bodyPr/>
          <a:lstStyle/>
          <a:p>
            <a:fld id="{B7A8D104-1D4E-45CB-B672-8BD53CA0BB50}" type="slidenum">
              <a:rPr lang="en-US" smtClean="0"/>
              <a:t>20</a:t>
            </a:fld>
            <a:endParaRPr lang="en-US" dirty="0"/>
          </a:p>
        </p:txBody>
      </p:sp>
    </p:spTree>
    <p:extLst>
      <p:ext uri="{BB962C8B-B14F-4D97-AF65-F5344CB8AC3E}">
        <p14:creationId xmlns:p14="http://schemas.microsoft.com/office/powerpoint/2010/main" val="2975788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Showcases the capital costs. Note E1 is by far the lowest capital cost and therefore lowest hurdle, and it also has the lowest LCOE and is by far the simplest project. Its main drawback is emissions. B5 while having the lowest LCOE has the highest capital expense, highest risk (as it requires recruiting more customers and significant project complexity and development). </a:t>
            </a:r>
          </a:p>
        </p:txBody>
      </p:sp>
      <p:sp>
        <p:nvSpPr>
          <p:cNvPr id="4" name="Slide Number Placeholder 3"/>
          <p:cNvSpPr>
            <a:spLocks noGrp="1"/>
          </p:cNvSpPr>
          <p:nvPr>
            <p:ph type="sldNum" sz="quarter" idx="5"/>
          </p:nvPr>
        </p:nvSpPr>
        <p:spPr/>
        <p:txBody>
          <a:bodyPr/>
          <a:lstStyle/>
          <a:p>
            <a:fld id="{B7A8D104-1D4E-45CB-B672-8BD53CA0BB50}" type="slidenum">
              <a:rPr lang="en-US" smtClean="0"/>
              <a:t>21</a:t>
            </a:fld>
            <a:endParaRPr lang="en-US" dirty="0"/>
          </a:p>
        </p:txBody>
      </p:sp>
    </p:spTree>
    <p:extLst>
      <p:ext uri="{BB962C8B-B14F-4D97-AF65-F5344CB8AC3E}">
        <p14:creationId xmlns:p14="http://schemas.microsoft.com/office/powerpoint/2010/main" val="2258151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E14DF-6AF6-7818-927F-D6EE69758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FD04B-BBEF-7AB9-8BB8-F9ACD4D07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06A579-877F-FB65-7D4C-885DA7DABEB3}"/>
              </a:ext>
            </a:extLst>
          </p:cNvPr>
          <p:cNvSpPr>
            <a:spLocks noGrp="1"/>
          </p:cNvSpPr>
          <p:nvPr>
            <p:ph type="body" idx="1"/>
          </p:nvPr>
        </p:nvSpPr>
        <p:spPr/>
        <p:txBody>
          <a:bodyPr/>
          <a:lstStyle/>
          <a:p>
            <a:r>
              <a:rPr lang="en-US" dirty="0"/>
              <a:t>The more load (with out adding more infrastructure) the lower the per unit energy cost! Community wide engagement and a high take rate would drive down LCOE even further! </a:t>
            </a:r>
          </a:p>
        </p:txBody>
      </p:sp>
      <p:sp>
        <p:nvSpPr>
          <p:cNvPr id="4" name="Slide Number Placeholder 3">
            <a:extLst>
              <a:ext uri="{FF2B5EF4-FFF2-40B4-BE49-F238E27FC236}">
                <a16:creationId xmlns:a16="http://schemas.microsoft.com/office/drawing/2014/main" id="{292B682D-AFF9-AE78-F1E2-F2BDE9B6CF4E}"/>
              </a:ext>
            </a:extLst>
          </p:cNvPr>
          <p:cNvSpPr>
            <a:spLocks noGrp="1"/>
          </p:cNvSpPr>
          <p:nvPr>
            <p:ph type="sldNum" sz="quarter" idx="5"/>
          </p:nvPr>
        </p:nvSpPr>
        <p:spPr/>
        <p:txBody>
          <a:bodyPr/>
          <a:lstStyle/>
          <a:p>
            <a:fld id="{B7A8D104-1D4E-45CB-B672-8BD53CA0BB50}" type="slidenum">
              <a:rPr lang="en-US" smtClean="0"/>
              <a:t>23</a:t>
            </a:fld>
            <a:endParaRPr lang="en-US" dirty="0"/>
          </a:p>
        </p:txBody>
      </p:sp>
    </p:spTree>
    <p:extLst>
      <p:ext uri="{BB962C8B-B14F-4D97-AF65-F5344CB8AC3E}">
        <p14:creationId xmlns:p14="http://schemas.microsoft.com/office/powerpoint/2010/main" val="1214213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2FA54-636D-FC6C-38DF-E14A87C04C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57407E-84C5-696D-3086-99315634D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1D7B36-E9D6-22E8-21A4-8C88093F8E60}"/>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5" name="Footer Placeholder 4">
            <a:extLst>
              <a:ext uri="{FF2B5EF4-FFF2-40B4-BE49-F238E27FC236}">
                <a16:creationId xmlns:a16="http://schemas.microsoft.com/office/drawing/2014/main" id="{4E1EE9A4-A711-83EF-5F2D-65ECEB98FFE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155AD3D-BBE4-A79C-DB1B-E83AAE9B9D7F}"/>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108407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0999-534F-FD68-5157-A64FFF7CFD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50EA4E-E4AC-4AE5-0EF3-20725833B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A78C3D-01A4-4DD0-C084-737F35F84EBD}"/>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5" name="Footer Placeholder 4">
            <a:extLst>
              <a:ext uri="{FF2B5EF4-FFF2-40B4-BE49-F238E27FC236}">
                <a16:creationId xmlns:a16="http://schemas.microsoft.com/office/drawing/2014/main" id="{600D35BB-4213-D8A2-A78C-A31290B3FB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7E93D8-8C95-4D4B-9ED8-20AF0D2189F5}"/>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2239859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A08A50-C752-FF07-4AEA-4F84BEF63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1DC19C-8F83-7179-8D82-CA37A259F3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FD960-C4B2-CF6A-826F-FE3053DA5005}"/>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5" name="Footer Placeholder 4">
            <a:extLst>
              <a:ext uri="{FF2B5EF4-FFF2-40B4-BE49-F238E27FC236}">
                <a16:creationId xmlns:a16="http://schemas.microsoft.com/office/drawing/2014/main" id="{E6A7D87D-5F84-12D6-2A83-F9709379B7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3C7044-3BB3-69A9-6000-741E92AF4DAE}"/>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1402823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DC0F3-C8FF-84E0-DB21-CE026D2302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9A2986-53C5-413F-A961-4116365A5B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314684-C007-6BC6-A503-7BBA927DC67F}"/>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5" name="Footer Placeholder 4">
            <a:extLst>
              <a:ext uri="{FF2B5EF4-FFF2-40B4-BE49-F238E27FC236}">
                <a16:creationId xmlns:a16="http://schemas.microsoft.com/office/drawing/2014/main" id="{6D6DC4B1-6AD0-7A0B-51B9-90900651DA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E522FF-79A5-497E-AAF1-75A6B0738695}"/>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3477320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9F726-3158-F5D4-3BED-5352C39CC4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1F0758-7910-A650-A837-C2BC23E6FD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062ECB-7449-CF7E-F388-7457574F0CB1}"/>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5" name="Footer Placeholder 4">
            <a:extLst>
              <a:ext uri="{FF2B5EF4-FFF2-40B4-BE49-F238E27FC236}">
                <a16:creationId xmlns:a16="http://schemas.microsoft.com/office/drawing/2014/main" id="{30886081-5508-D8F9-A9F8-5CC5046AE6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20C897-5A08-2534-9129-B3F9412479DC}"/>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3537484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A27BC-856B-CA2D-3658-BED003029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7A10CD-4239-FF4C-3697-CA55F92ADE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B0FA2E-4203-421C-B7D3-3B599CEACB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50E30F-237E-33D5-3356-30C00E884018}"/>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6" name="Footer Placeholder 5">
            <a:extLst>
              <a:ext uri="{FF2B5EF4-FFF2-40B4-BE49-F238E27FC236}">
                <a16:creationId xmlns:a16="http://schemas.microsoft.com/office/drawing/2014/main" id="{FEBD958B-93E3-AAF1-DB96-33D5B4B229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1E5C42-D010-7B9D-69B7-6AB229022369}"/>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223797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E86E5-D638-A64D-A76C-8B19173E29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6EECED-6BA6-CDFE-8ECA-E8250798E2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059A75-A937-5F29-D95B-24EED9FDCA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3AFD8-2DF0-F2E5-762F-FAF99332A7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3DC43A-E25B-F6C6-161A-FD7548DD84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AE2D92-6A58-175D-C0BC-9440403AAA3E}"/>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8" name="Footer Placeholder 7">
            <a:extLst>
              <a:ext uri="{FF2B5EF4-FFF2-40B4-BE49-F238E27FC236}">
                <a16:creationId xmlns:a16="http://schemas.microsoft.com/office/drawing/2014/main" id="{A4B88214-695E-22D5-349D-AB24EB29499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F1C7EB-F1F4-B743-92B3-A8A5CD28DCAA}"/>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1971448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E2455-BB61-155E-062F-D54854478B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148D1-8E99-C13D-6C94-FDFF1A7CCF4D}"/>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4" name="Footer Placeholder 3">
            <a:extLst>
              <a:ext uri="{FF2B5EF4-FFF2-40B4-BE49-F238E27FC236}">
                <a16:creationId xmlns:a16="http://schemas.microsoft.com/office/drawing/2014/main" id="{2C307305-9AC4-E55D-E6D3-6FC2962E30E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C319F10-43A7-1495-2A1E-C5EF0FC8D70E}"/>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1282869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19C51A-0A72-80EA-4824-3180743A3401}"/>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3" name="Footer Placeholder 2">
            <a:extLst>
              <a:ext uri="{FF2B5EF4-FFF2-40B4-BE49-F238E27FC236}">
                <a16:creationId xmlns:a16="http://schemas.microsoft.com/office/drawing/2014/main" id="{1F14B520-83EC-8ADF-F12D-D6594580591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06671CD-B0C2-F4B9-12A7-903E00F5DF05}"/>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959423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1E56D-8E8A-F47E-87C8-60C0A6D594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458D5A-5FE0-F7BD-DB18-72F092C13F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A2AF15-1757-5273-D1A3-5DE17B2DA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8E1C09-34BD-43BD-4581-EA5240E7A0BC}"/>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6" name="Footer Placeholder 5">
            <a:extLst>
              <a:ext uri="{FF2B5EF4-FFF2-40B4-BE49-F238E27FC236}">
                <a16:creationId xmlns:a16="http://schemas.microsoft.com/office/drawing/2014/main" id="{29B75B0F-11F7-FFF7-1A28-08DF669712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2F29888-BB0C-17E3-61B7-9A2060214B4D}"/>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1006995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0F91C-4E35-E018-559C-F4062E1A47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C5DDF8-3DCF-4C51-EDCC-043293208F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1B995DE-828D-FEAB-53E2-CDA774CA3D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3B1576-6BA3-6EB9-1268-94FD5277C7D7}"/>
              </a:ext>
            </a:extLst>
          </p:cNvPr>
          <p:cNvSpPr>
            <a:spLocks noGrp="1"/>
          </p:cNvSpPr>
          <p:nvPr>
            <p:ph type="dt" sz="half" idx="10"/>
          </p:nvPr>
        </p:nvSpPr>
        <p:spPr/>
        <p:txBody>
          <a:bodyPr/>
          <a:lstStyle/>
          <a:p>
            <a:fld id="{88A781C4-925C-4A37-BA22-8D75B115C0C3}" type="datetimeFigureOut">
              <a:rPr lang="en-US" smtClean="0"/>
              <a:t>3/19/2025</a:t>
            </a:fld>
            <a:endParaRPr lang="en-US" dirty="0"/>
          </a:p>
        </p:txBody>
      </p:sp>
      <p:sp>
        <p:nvSpPr>
          <p:cNvPr id="6" name="Footer Placeholder 5">
            <a:extLst>
              <a:ext uri="{FF2B5EF4-FFF2-40B4-BE49-F238E27FC236}">
                <a16:creationId xmlns:a16="http://schemas.microsoft.com/office/drawing/2014/main" id="{CB6DD2F4-5296-18A1-71BA-6BA167BEB7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6572C5-786C-6DA2-8787-3019ED6819C0}"/>
              </a:ext>
            </a:extLst>
          </p:cNvPr>
          <p:cNvSpPr>
            <a:spLocks noGrp="1"/>
          </p:cNvSpPr>
          <p:nvPr>
            <p:ph type="sldNum" sz="quarter" idx="12"/>
          </p:nvPr>
        </p:nvSpPr>
        <p:spPr/>
        <p:txBody>
          <a:bodyPr/>
          <a:lstStyle/>
          <a:p>
            <a:fld id="{56485693-5E77-4363-8101-50F52E2CB8A4}" type="slidenum">
              <a:rPr lang="en-US" smtClean="0"/>
              <a:t>‹#›</a:t>
            </a:fld>
            <a:endParaRPr lang="en-US" dirty="0"/>
          </a:p>
        </p:txBody>
      </p:sp>
    </p:spTree>
    <p:extLst>
      <p:ext uri="{BB962C8B-B14F-4D97-AF65-F5344CB8AC3E}">
        <p14:creationId xmlns:p14="http://schemas.microsoft.com/office/powerpoint/2010/main" val="3216929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70F9FD-BDE5-659C-2246-9F00E1277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94884F-D3D4-D756-3194-48D1AA2169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55C2A57-84BB-7B02-FE82-0E310830B5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781C4-925C-4A37-BA22-8D75B115C0C3}" type="datetimeFigureOut">
              <a:rPr lang="en-US" smtClean="0"/>
              <a:t>3/19/2025</a:t>
            </a:fld>
            <a:endParaRPr lang="en-US" dirty="0"/>
          </a:p>
        </p:txBody>
      </p:sp>
      <p:sp>
        <p:nvSpPr>
          <p:cNvPr id="5" name="Footer Placeholder 4">
            <a:extLst>
              <a:ext uri="{FF2B5EF4-FFF2-40B4-BE49-F238E27FC236}">
                <a16:creationId xmlns:a16="http://schemas.microsoft.com/office/drawing/2014/main" id="{7D4B8AA7-E8EE-7F47-97A3-DE2C4811FC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4B48898-86F0-C83F-7016-7297ED8AF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85693-5E77-4363-8101-50F52E2CB8A4}" type="slidenum">
              <a:rPr lang="en-US" smtClean="0"/>
              <a:t>‹#›</a:t>
            </a:fld>
            <a:endParaRPr lang="en-US" dirty="0"/>
          </a:p>
        </p:txBody>
      </p:sp>
    </p:spTree>
    <p:extLst>
      <p:ext uri="{BB962C8B-B14F-4D97-AF65-F5344CB8AC3E}">
        <p14:creationId xmlns:p14="http://schemas.microsoft.com/office/powerpoint/2010/main" val="2685626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hyperlink" Target="https://www.youtube.com/watch?v=3lXByUGQC4g" TargetMode="Externa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4.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3B7C3A-3703-4980-B5DC-920C98567F5C}"/>
              </a:ext>
            </a:extLst>
          </p:cNvPr>
          <p:cNvSpPr>
            <a:spLocks noGrp="1"/>
          </p:cNvSpPr>
          <p:nvPr>
            <p:ph type="title"/>
          </p:nvPr>
        </p:nvSpPr>
        <p:spPr>
          <a:xfrm>
            <a:off x="1136397" y="502020"/>
            <a:ext cx="5323715" cy="1642970"/>
          </a:xfrm>
        </p:spPr>
        <p:txBody>
          <a:bodyPr anchor="b">
            <a:normAutofit fontScale="90000"/>
          </a:bodyPr>
          <a:lstStyle/>
          <a:p>
            <a:r>
              <a:rPr lang="en-US" sz="4000" dirty="0"/>
              <a:t>Jamestown’s </a:t>
            </a:r>
            <a:br>
              <a:rPr lang="en-US" sz="4000" dirty="0"/>
            </a:br>
            <a:r>
              <a:rPr lang="en-US" sz="4000" dirty="0"/>
              <a:t>District Heating</a:t>
            </a:r>
            <a:br>
              <a:rPr lang="en-US" sz="4000" dirty="0"/>
            </a:br>
            <a:r>
              <a:rPr lang="en-US" sz="4000" dirty="0"/>
              <a:t>System</a:t>
            </a:r>
          </a:p>
        </p:txBody>
      </p:sp>
      <p:sp>
        <p:nvSpPr>
          <p:cNvPr id="3" name="Content Placeholder 2">
            <a:extLst>
              <a:ext uri="{FF2B5EF4-FFF2-40B4-BE49-F238E27FC236}">
                <a16:creationId xmlns:a16="http://schemas.microsoft.com/office/drawing/2014/main" id="{44F564B6-DBEB-4319-8D99-D72A7300565C}"/>
              </a:ext>
            </a:extLst>
          </p:cNvPr>
          <p:cNvSpPr>
            <a:spLocks noGrp="1"/>
          </p:cNvSpPr>
          <p:nvPr>
            <p:ph idx="1"/>
          </p:nvPr>
        </p:nvSpPr>
        <p:spPr>
          <a:xfrm>
            <a:off x="1136397" y="2647010"/>
            <a:ext cx="5216966" cy="2399570"/>
          </a:xfrm>
        </p:spPr>
        <p:txBody>
          <a:bodyPr anchor="t">
            <a:normAutofit/>
          </a:bodyPr>
          <a:lstStyle/>
          <a:p>
            <a:pPr marL="0" indent="0">
              <a:buNone/>
            </a:pPr>
            <a:r>
              <a:rPr lang="en-US" sz="2000" b="1" u="sng" dirty="0"/>
              <a:t>Mission of the BPU</a:t>
            </a:r>
          </a:p>
          <a:p>
            <a:pPr marL="0" indent="0">
              <a:buNone/>
            </a:pPr>
            <a:r>
              <a:rPr lang="en-US" sz="1700" dirty="0"/>
              <a:t>Provide environmentally sound, efficient, cost effective electric, water, solid waste, wastewater, and district heating utility services while actively encouraging the economic growth and development of its community. </a:t>
            </a:r>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logo with colorful letters&#10;&#10;Description automatically generated">
            <a:extLst>
              <a:ext uri="{FF2B5EF4-FFF2-40B4-BE49-F238E27FC236}">
                <a16:creationId xmlns:a16="http://schemas.microsoft.com/office/drawing/2014/main" id="{6EA9280E-D0B0-9628-3D7F-982F43F71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5967" y="1020219"/>
            <a:ext cx="4170530" cy="4849454"/>
          </a:xfrm>
          <a:prstGeom prst="rect">
            <a:avLst/>
          </a:prstGeom>
        </p:spPr>
      </p:pic>
    </p:spTree>
    <p:extLst>
      <p:ext uri="{BB962C8B-B14F-4D97-AF65-F5344CB8AC3E}">
        <p14:creationId xmlns:p14="http://schemas.microsoft.com/office/powerpoint/2010/main" val="290701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2F2FB7-CE18-138D-4636-A20551BA0A0B}"/>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Picture 13" descr="A picture containing indoor, arranged, several&#10;&#10;AI-generated content may be incorrect.">
            <a:extLst>
              <a:ext uri="{FF2B5EF4-FFF2-40B4-BE49-F238E27FC236}">
                <a16:creationId xmlns:a16="http://schemas.microsoft.com/office/drawing/2014/main" id="{16D46D88-B2B4-3416-FD90-436351714039}"/>
              </a:ext>
            </a:extLst>
          </p:cNvPr>
          <p:cNvPicPr>
            <a:picLocks noChangeAspect="1"/>
          </p:cNvPicPr>
          <p:nvPr/>
        </p:nvPicPr>
        <p:blipFill>
          <a:blip r:embed="rId2">
            <a:extLst>
              <a:ext uri="{28A0092B-C50C-407E-A947-70E740481C1C}">
                <a14:useLocalDpi xmlns:a14="http://schemas.microsoft.com/office/drawing/2010/main" val="0"/>
              </a:ext>
            </a:extLst>
          </a:blip>
          <a:srcRect t="14006" r="-2" b="15098"/>
          <a:stretch/>
        </p:blipFill>
        <p:spPr>
          <a:xfrm>
            <a:off x="321730" y="321732"/>
            <a:ext cx="5674897" cy="3017405"/>
          </a:xfrm>
          <a:prstGeom prst="rect">
            <a:avLst/>
          </a:prstGeom>
        </p:spPr>
      </p:pic>
      <p:pic>
        <p:nvPicPr>
          <p:cNvPr id="3" name="Picture 2">
            <a:extLst>
              <a:ext uri="{FF2B5EF4-FFF2-40B4-BE49-F238E27FC236}">
                <a16:creationId xmlns:a16="http://schemas.microsoft.com/office/drawing/2014/main" id="{6E8023C8-FC92-8AFE-F3A6-1BC46F0BFDF3}"/>
              </a:ext>
            </a:extLst>
          </p:cNvPr>
          <p:cNvPicPr>
            <a:picLocks noChangeAspect="1"/>
          </p:cNvPicPr>
          <p:nvPr/>
        </p:nvPicPr>
        <p:blipFill>
          <a:blip r:embed="rId3">
            <a:extLst>
              <a:ext uri="{28A0092B-C50C-407E-A947-70E740481C1C}">
                <a14:useLocalDpi xmlns:a14="http://schemas.microsoft.com/office/drawing/2010/main" val="0"/>
              </a:ext>
            </a:extLst>
          </a:blip>
          <a:srcRect t="7167" r="-2" b="27281"/>
          <a:stretch/>
        </p:blipFill>
        <p:spPr>
          <a:xfrm>
            <a:off x="321730" y="3510853"/>
            <a:ext cx="5674897" cy="2789954"/>
          </a:xfrm>
          <a:prstGeom prst="rect">
            <a:avLst/>
          </a:prstGeom>
        </p:spPr>
      </p:pic>
      <p:pic>
        <p:nvPicPr>
          <p:cNvPr id="10" name="Picture 9" descr="A picture containing sewing machine, appliance, wall, indoor&#10;&#10;AI-generated content may be incorrect.">
            <a:extLst>
              <a:ext uri="{FF2B5EF4-FFF2-40B4-BE49-F238E27FC236}">
                <a16:creationId xmlns:a16="http://schemas.microsoft.com/office/drawing/2014/main" id="{1EDDD94B-5939-2249-38E3-1B88E180981D}"/>
              </a:ext>
            </a:extLst>
          </p:cNvPr>
          <p:cNvPicPr>
            <a:picLocks noChangeAspect="1"/>
          </p:cNvPicPr>
          <p:nvPr/>
        </p:nvPicPr>
        <p:blipFill>
          <a:blip r:embed="rId4">
            <a:extLst>
              <a:ext uri="{28A0092B-C50C-407E-A947-70E740481C1C}">
                <a14:useLocalDpi xmlns:a14="http://schemas.microsoft.com/office/drawing/2010/main" val="0"/>
              </a:ext>
            </a:extLst>
          </a:blip>
          <a:srcRect r="20979" b="-2"/>
          <a:stretch/>
        </p:blipFill>
        <p:spPr>
          <a:xfrm rot="5400000">
            <a:off x="6043284" y="473821"/>
            <a:ext cx="5979074" cy="5674897"/>
          </a:xfrm>
          <a:prstGeom prst="rect">
            <a:avLst/>
          </a:prstGeom>
        </p:spPr>
      </p:pic>
    </p:spTree>
    <p:extLst>
      <p:ext uri="{BB962C8B-B14F-4D97-AF65-F5344CB8AC3E}">
        <p14:creationId xmlns:p14="http://schemas.microsoft.com/office/powerpoint/2010/main" val="4281210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9A369-B0B1-FF6E-B3AD-88320D78C5EA}"/>
              </a:ext>
            </a:extLst>
          </p:cNvPr>
          <p:cNvSpPr>
            <a:spLocks noGrp="1"/>
          </p:cNvSpPr>
          <p:nvPr>
            <p:ph type="title"/>
          </p:nvPr>
        </p:nvSpPr>
        <p:spPr>
          <a:xfrm>
            <a:off x="1953819" y="2528381"/>
            <a:ext cx="3041103" cy="3057712"/>
          </a:xfrm>
          <a:prstGeom prst="ellipse">
            <a:avLst/>
          </a:prstGeom>
        </p:spPr>
        <p:txBody>
          <a:bodyPr vert="horz" lIns="91440" tIns="45720" rIns="91440" bIns="45720" rtlCol="0" anchor="t">
            <a:normAutofit fontScale="90000"/>
          </a:bodyPr>
          <a:lstStyle/>
          <a:p>
            <a:r>
              <a:rPr lang="en-US" sz="4000" kern="1200" dirty="0">
                <a:solidFill>
                  <a:srgbClr val="FFFFFF"/>
                </a:solidFill>
                <a:latin typeface="+mj-lt"/>
                <a:ea typeface="+mj-ea"/>
                <a:cs typeface="+mj-cs"/>
              </a:rPr>
              <a:t>What is District Heating?</a:t>
            </a:r>
          </a:p>
        </p:txBody>
      </p:sp>
      <p:graphicFrame>
        <p:nvGraphicFramePr>
          <p:cNvPr id="8" name="Content Placeholder 7">
            <a:extLst>
              <a:ext uri="{FF2B5EF4-FFF2-40B4-BE49-F238E27FC236}">
                <a16:creationId xmlns:a16="http://schemas.microsoft.com/office/drawing/2014/main" id="{F37E53ED-7963-A024-4655-D15CBA67B9CB}"/>
              </a:ext>
            </a:extLst>
          </p:cNvPr>
          <p:cNvGraphicFramePr>
            <a:graphicFrameLocks noGrp="1" noChangeAspect="1"/>
          </p:cNvGraphicFramePr>
          <p:nvPr>
            <p:ph idx="1"/>
            <p:extLst>
              <p:ext uri="{D42A27DB-BD31-4B8C-83A1-F6EECF244321}">
                <p14:modId xmlns:p14="http://schemas.microsoft.com/office/powerpoint/2010/main" val="2794849754"/>
              </p:ext>
            </p:extLst>
          </p:nvPr>
        </p:nvGraphicFramePr>
        <p:xfrm>
          <a:off x="-612743" y="-1209182"/>
          <a:ext cx="17164073" cy="8219982"/>
        </p:xfrm>
        <a:graphic>
          <a:graphicData uri="http://schemas.openxmlformats.org/presentationml/2006/ole">
            <mc:AlternateContent xmlns:mc="http://schemas.openxmlformats.org/markup-compatibility/2006">
              <mc:Choice xmlns:v="urn:schemas-microsoft-com:vml" Requires="v">
                <p:oleObj name="DraftSight Document" r:id="rId3" imgW="14458658" imgH="6924662" progId="DRAFTSIGHT.Document">
                  <p:embed/>
                </p:oleObj>
              </mc:Choice>
              <mc:Fallback>
                <p:oleObj name="DraftSight Document" r:id="rId3" imgW="14458658" imgH="6924662" progId="DRAFTSIGHT.Document">
                  <p:embed/>
                  <p:pic>
                    <p:nvPicPr>
                      <p:cNvPr id="7" name="Object 6">
                        <a:extLst>
                          <a:ext uri="{FF2B5EF4-FFF2-40B4-BE49-F238E27FC236}">
                            <a16:creationId xmlns:a16="http://schemas.microsoft.com/office/drawing/2014/main" id="{546FA195-51A7-4B3B-BFDE-157FF0BE6914}"/>
                          </a:ext>
                        </a:extLst>
                      </p:cNvPr>
                      <p:cNvPicPr/>
                      <p:nvPr/>
                    </p:nvPicPr>
                    <p:blipFill>
                      <a:blip r:embed="rId4"/>
                      <a:stretch>
                        <a:fillRect/>
                      </a:stretch>
                    </p:blipFill>
                    <p:spPr>
                      <a:xfrm>
                        <a:off x="-612743" y="-1209182"/>
                        <a:ext cx="17164073" cy="8219982"/>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944784F9-0CBA-86F1-FD45-9526FA167709}"/>
              </a:ext>
            </a:extLst>
          </p:cNvPr>
          <p:cNvSpPr txBox="1">
            <a:spLocks/>
          </p:cNvSpPr>
          <p:nvPr/>
        </p:nvSpPr>
        <p:spPr>
          <a:xfrm>
            <a:off x="8617098" y="232332"/>
            <a:ext cx="3091607" cy="1655483"/>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Thermal Supply Operations</a:t>
            </a:r>
          </a:p>
        </p:txBody>
      </p:sp>
    </p:spTree>
    <p:extLst>
      <p:ext uri="{BB962C8B-B14F-4D97-AF65-F5344CB8AC3E}">
        <p14:creationId xmlns:p14="http://schemas.microsoft.com/office/powerpoint/2010/main" val="62490119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BAD03-94B5-DECC-883A-57B189786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99CFC2-D50C-43EA-C8A2-32C0297F476F}"/>
              </a:ext>
            </a:extLst>
          </p:cNvPr>
          <p:cNvSpPr>
            <a:spLocks noGrp="1"/>
          </p:cNvSpPr>
          <p:nvPr>
            <p:ph type="title"/>
          </p:nvPr>
        </p:nvSpPr>
        <p:spPr>
          <a:xfrm>
            <a:off x="619125" y="365125"/>
            <a:ext cx="10734675" cy="1325563"/>
          </a:xfrm>
        </p:spPr>
        <p:txBody>
          <a:bodyPr>
            <a:normAutofit/>
          </a:bodyPr>
          <a:lstStyle/>
          <a:p>
            <a:r>
              <a:rPr lang="en-US" sz="3600" dirty="0"/>
              <a:t>Why Change?</a:t>
            </a:r>
          </a:p>
        </p:txBody>
      </p:sp>
      <p:graphicFrame>
        <p:nvGraphicFramePr>
          <p:cNvPr id="5" name="Content Placeholder 2">
            <a:extLst>
              <a:ext uri="{FF2B5EF4-FFF2-40B4-BE49-F238E27FC236}">
                <a16:creationId xmlns:a16="http://schemas.microsoft.com/office/drawing/2014/main" id="{05A7D5F7-1449-8283-03F7-327FD808C13F}"/>
              </a:ext>
            </a:extLst>
          </p:cNvPr>
          <p:cNvGraphicFramePr>
            <a:graphicFrameLocks noGrp="1"/>
          </p:cNvGraphicFramePr>
          <p:nvPr>
            <p:ph idx="1"/>
            <p:extLst>
              <p:ext uri="{D42A27DB-BD31-4B8C-83A1-F6EECF244321}">
                <p14:modId xmlns:p14="http://schemas.microsoft.com/office/powerpoint/2010/main" val="1841695080"/>
              </p:ext>
            </p:extLst>
          </p:nvPr>
        </p:nvGraphicFramePr>
        <p:xfrm>
          <a:off x="330925" y="1267732"/>
          <a:ext cx="11530149" cy="5225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3584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Retool District Heating Logo">
            <a:extLst>
              <a:ext uri="{FF2B5EF4-FFF2-40B4-BE49-F238E27FC236}">
                <a16:creationId xmlns:a16="http://schemas.microsoft.com/office/drawing/2014/main" id="{81EE891A-6777-833E-E5CF-1856EA6DE8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765977"/>
            <a:ext cx="10905066" cy="332604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827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59BA9E-63CB-556D-8121-726733E9C709}"/>
              </a:ext>
            </a:extLst>
          </p:cNvPr>
          <p:cNvSpPr>
            <a:spLocks noGrp="1"/>
          </p:cNvSpPr>
          <p:nvPr>
            <p:ph type="title"/>
          </p:nvPr>
        </p:nvSpPr>
        <p:spPr>
          <a:xfrm>
            <a:off x="818984" y="4230093"/>
            <a:ext cx="4150581" cy="1800165"/>
          </a:xfrm>
        </p:spPr>
        <p:txBody>
          <a:bodyPr vert="horz" lIns="91440" tIns="45720" rIns="91440" bIns="45720" rtlCol="0" anchor="t">
            <a:normAutofit/>
          </a:bodyPr>
          <a:lstStyle/>
          <a:p>
            <a:pPr algn="r"/>
            <a:r>
              <a:rPr lang="en-US" sz="3600" kern="1200" dirty="0">
                <a:solidFill>
                  <a:schemeClr val="tx1"/>
                </a:solidFill>
                <a:latin typeface="+mj-lt"/>
                <a:ea typeface="+mj-ea"/>
                <a:cs typeface="+mj-cs"/>
              </a:rPr>
              <a:t>So, what are the options?</a:t>
            </a:r>
          </a:p>
        </p:txBody>
      </p:sp>
      <p:pic>
        <p:nvPicPr>
          <p:cNvPr id="6" name="Picture 5">
            <a:extLst>
              <a:ext uri="{FF2B5EF4-FFF2-40B4-BE49-F238E27FC236}">
                <a16:creationId xmlns:a16="http://schemas.microsoft.com/office/drawing/2014/main" id="{C060AE1F-A9EE-4CF7-2909-FCC925F2C74C}"/>
              </a:ext>
            </a:extLst>
          </p:cNvPr>
          <p:cNvPicPr>
            <a:picLocks noChangeAspect="1"/>
          </p:cNvPicPr>
          <p:nvPr/>
        </p:nvPicPr>
        <p:blipFill>
          <a:blip r:embed="rId2"/>
          <a:stretch>
            <a:fillRect/>
          </a:stretch>
        </p:blipFill>
        <p:spPr>
          <a:xfrm>
            <a:off x="1082210" y="457200"/>
            <a:ext cx="10088541" cy="3455325"/>
          </a:xfrm>
          <a:prstGeom prst="rect">
            <a:avLst/>
          </a:prstGeom>
        </p:spPr>
      </p:pic>
      <p:sp>
        <p:nvSpPr>
          <p:cNvPr id="5" name="Content Placeholder 7">
            <a:extLst>
              <a:ext uri="{FF2B5EF4-FFF2-40B4-BE49-F238E27FC236}">
                <a16:creationId xmlns:a16="http://schemas.microsoft.com/office/drawing/2014/main" id="{F15577AB-EC61-E9FB-063D-0EC926D5FE2D}"/>
              </a:ext>
            </a:extLst>
          </p:cNvPr>
          <p:cNvSpPr txBox="1">
            <a:spLocks/>
          </p:cNvSpPr>
          <p:nvPr/>
        </p:nvSpPr>
        <p:spPr>
          <a:xfrm>
            <a:off x="5217839" y="4071308"/>
            <a:ext cx="6431235" cy="211773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t>A year and a half engineering study by Ramboll with support from NYSERDA reviewed 30 technologies ranked on CAPEX, OPEX, CO2 Neutrality, System Integration, Quality, and availability </a:t>
            </a:r>
          </a:p>
          <a:p>
            <a:r>
              <a:rPr lang="en-US" sz="1200" dirty="0"/>
              <a:t>5 Fossil Technologies (Natural gas boiler, hydrogen, solid state oxy, oil, turbines/engines)</a:t>
            </a:r>
          </a:p>
          <a:p>
            <a:r>
              <a:rPr lang="en-US" sz="1200" dirty="0"/>
              <a:t>16 Renewable Technologies (Biofuel, Biomass (various), hydrogen (various), electric (various), solar thermal, etc. )</a:t>
            </a:r>
          </a:p>
          <a:p>
            <a:r>
              <a:rPr lang="en-US" sz="1200" dirty="0"/>
              <a:t>9 Electrification technologies (Electric Boiler, Heat Pumps (air, air to water, etc.), ground source heat, recovery chillers, water-water (sewage)</a:t>
            </a:r>
          </a:p>
          <a:p>
            <a:endParaRPr lang="en-US" sz="1200" dirty="0"/>
          </a:p>
        </p:txBody>
      </p:sp>
      <p:sp>
        <p:nvSpPr>
          <p:cNvPr id="47" name="Rectangle 46">
            <a:extLst>
              <a:ext uri="{FF2B5EF4-FFF2-40B4-BE49-F238E27FC236}">
                <a16:creationId xmlns:a16="http://schemas.microsoft.com/office/drawing/2014/main" id="{E7BFF8DC-0AE7-4AD2-9B28-2E5F26D62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7E0162AD-C6E5-4BF8-A453-76ADB3687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31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210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185D4D6-5382-A0C8-C862-458B64E2B74F}"/>
              </a:ext>
            </a:extLst>
          </p:cNvPr>
          <p:cNvPicPr>
            <a:picLocks noGrp="1" noChangeAspect="1"/>
          </p:cNvPicPr>
          <p:nvPr>
            <p:ph idx="1"/>
          </p:nvPr>
        </p:nvPicPr>
        <p:blipFill rotWithShape="1">
          <a:blip r:embed="rId3"/>
          <a:srcRect l="151" r="1713"/>
          <a:stretch/>
        </p:blipFill>
        <p:spPr>
          <a:xfrm>
            <a:off x="-4" y="76631"/>
            <a:ext cx="8734429" cy="6408311"/>
          </a:xfrm>
          <a:prstGeom prst="rect">
            <a:avLst/>
          </a:prstGeom>
        </p:spPr>
      </p:pic>
      <p:sp>
        <p:nvSpPr>
          <p:cNvPr id="7" name="TextBox 6">
            <a:extLst>
              <a:ext uri="{FF2B5EF4-FFF2-40B4-BE49-F238E27FC236}">
                <a16:creationId xmlns:a16="http://schemas.microsoft.com/office/drawing/2014/main" id="{12200A11-B6A3-852F-48E6-C0F7ECD0F721}"/>
              </a:ext>
            </a:extLst>
          </p:cNvPr>
          <p:cNvSpPr txBox="1"/>
          <p:nvPr/>
        </p:nvSpPr>
        <p:spPr>
          <a:xfrm>
            <a:off x="8643192" y="1209675"/>
            <a:ext cx="3682157" cy="474899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dirty="0"/>
              <a:t>Baseload / peaking characteristics</a:t>
            </a:r>
          </a:p>
          <a:p>
            <a:pPr lvl="1" indent="-228600">
              <a:lnSpc>
                <a:spcPct val="90000"/>
              </a:lnSpc>
              <a:spcAft>
                <a:spcPts val="600"/>
              </a:spcAft>
              <a:buFont typeface="Arial" panose="020B0604020202020204" pitchFamily="34" charset="0"/>
              <a:buChar char="•"/>
            </a:pPr>
            <a:r>
              <a:rPr lang="en-US" sz="1300" dirty="0"/>
              <a:t>Often high capital expense (</a:t>
            </a:r>
            <a:r>
              <a:rPr lang="en-US" sz="1300" dirty="0" err="1"/>
              <a:t>CapEx</a:t>
            </a:r>
            <a:r>
              <a:rPr lang="en-US" sz="1300" dirty="0"/>
              <a:t>) </a:t>
            </a:r>
          </a:p>
          <a:p>
            <a:pPr lvl="1" indent="-228600">
              <a:lnSpc>
                <a:spcPct val="90000"/>
              </a:lnSpc>
              <a:spcAft>
                <a:spcPts val="600"/>
              </a:spcAft>
              <a:buFont typeface="Arial" panose="020B0604020202020204" pitchFamily="34" charset="0"/>
              <a:buChar char="•"/>
            </a:pPr>
            <a:r>
              <a:rPr lang="en-US" sz="1300" dirty="0"/>
              <a:t>Should be in operation many hours per year</a:t>
            </a:r>
          </a:p>
          <a:p>
            <a:pPr lvl="1" indent="-228600">
              <a:lnSpc>
                <a:spcPct val="90000"/>
              </a:lnSpc>
              <a:spcAft>
                <a:spcPts val="600"/>
              </a:spcAft>
              <a:buFont typeface="Arial" panose="020B0604020202020204" pitchFamily="34" charset="0"/>
              <a:buChar char="•"/>
            </a:pPr>
            <a:r>
              <a:rPr lang="en-US" sz="1300" dirty="0"/>
              <a:t>Should have low energy cost</a:t>
            </a:r>
          </a:p>
          <a:p>
            <a:pPr indent="-228600">
              <a:lnSpc>
                <a:spcPct val="90000"/>
              </a:lnSpc>
              <a:spcAft>
                <a:spcPts val="600"/>
              </a:spcAft>
              <a:buFont typeface="Arial" panose="020B0604020202020204" pitchFamily="34" charset="0"/>
              <a:buChar char="•"/>
            </a:pPr>
            <a:r>
              <a:rPr lang="en-US" sz="1300" dirty="0"/>
              <a:t>Peaking / backup technologies characteristics</a:t>
            </a:r>
          </a:p>
          <a:p>
            <a:pPr lvl="1" indent="-228600">
              <a:lnSpc>
                <a:spcPct val="90000"/>
              </a:lnSpc>
              <a:spcAft>
                <a:spcPts val="600"/>
              </a:spcAft>
              <a:buFont typeface="Arial" panose="020B0604020202020204" pitchFamily="34" charset="0"/>
              <a:buChar char="•"/>
            </a:pPr>
            <a:r>
              <a:rPr lang="en-US" sz="1300" dirty="0"/>
              <a:t>Often low </a:t>
            </a:r>
            <a:r>
              <a:rPr lang="en-US" sz="1300" dirty="0" err="1"/>
              <a:t>CapEx</a:t>
            </a:r>
            <a:r>
              <a:rPr lang="en-US" sz="1300" dirty="0"/>
              <a:t> (e.g., boiler technology)</a:t>
            </a:r>
          </a:p>
          <a:p>
            <a:pPr lvl="1" indent="-228600">
              <a:lnSpc>
                <a:spcPct val="90000"/>
              </a:lnSpc>
              <a:spcAft>
                <a:spcPts val="600"/>
              </a:spcAft>
              <a:buFont typeface="Arial" panose="020B0604020202020204" pitchFamily="34" charset="0"/>
              <a:buChar char="•"/>
            </a:pPr>
            <a:r>
              <a:rPr lang="en-US" sz="1300" dirty="0"/>
              <a:t>High fuel costs (so low operation hours)</a:t>
            </a:r>
          </a:p>
          <a:p>
            <a:pPr lvl="1" indent="-228600">
              <a:lnSpc>
                <a:spcPct val="90000"/>
              </a:lnSpc>
              <a:spcAft>
                <a:spcPts val="600"/>
              </a:spcAft>
              <a:buFont typeface="Arial" panose="020B0604020202020204" pitchFamily="34" charset="0"/>
              <a:buChar char="•"/>
            </a:pPr>
            <a:r>
              <a:rPr lang="en-US" sz="1300" dirty="0"/>
              <a:t>Very high technology reliability (backup)</a:t>
            </a:r>
          </a:p>
          <a:p>
            <a:pPr lvl="1" indent="-228600">
              <a:lnSpc>
                <a:spcPct val="90000"/>
              </a:lnSpc>
              <a:spcAft>
                <a:spcPts val="600"/>
              </a:spcAft>
              <a:buFont typeface="Arial" panose="020B0604020202020204" pitchFamily="34" charset="0"/>
              <a:buChar char="•"/>
            </a:pPr>
            <a:r>
              <a:rPr lang="en-US" sz="1300" dirty="0"/>
              <a:t>High fuel supply reliability</a:t>
            </a:r>
          </a:p>
        </p:txBody>
      </p:sp>
      <p:sp>
        <p:nvSpPr>
          <p:cNvPr id="30" name="Rectangle 29">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4475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59BA9E-63CB-556D-8121-726733E9C709}"/>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dirty="0">
                <a:solidFill>
                  <a:srgbClr val="FFFFFF"/>
                </a:solidFill>
              </a:rPr>
              <a:t>Options that warranted a deeper dive</a:t>
            </a:r>
            <a:endParaRPr lang="en-US" sz="3700" kern="1200" dirty="0">
              <a:solidFill>
                <a:srgbClr val="FFFFFF"/>
              </a:solidFill>
              <a:latin typeface="+mj-lt"/>
              <a:ea typeface="+mj-ea"/>
              <a:cs typeface="+mj-cs"/>
            </a:endParaRPr>
          </a:p>
        </p:txBody>
      </p:sp>
      <p:sp>
        <p:nvSpPr>
          <p:cNvPr id="9" name="TextBox 8">
            <a:extLst>
              <a:ext uri="{FF2B5EF4-FFF2-40B4-BE49-F238E27FC236}">
                <a16:creationId xmlns:a16="http://schemas.microsoft.com/office/drawing/2014/main" id="{F6B5E5F1-9142-9DDE-3DA5-EB665D83648D}"/>
              </a:ext>
            </a:extLst>
          </p:cNvPr>
          <p:cNvSpPr txBox="1"/>
          <p:nvPr/>
        </p:nvSpPr>
        <p:spPr>
          <a:xfrm>
            <a:off x="557209" y="4714011"/>
            <a:ext cx="11077575" cy="1785104"/>
          </a:xfrm>
          <a:prstGeom prst="rect">
            <a:avLst/>
          </a:prstGeom>
          <a:noFill/>
        </p:spPr>
        <p:txBody>
          <a:bodyPr wrap="square">
            <a:spAutoFit/>
          </a:bodyPr>
          <a:lstStyle/>
          <a:p>
            <a:pPr marL="0" indent="0" defTabSz="685800" eaLnBrk="0" fontAlgn="base" hangingPunct="0">
              <a:spcBef>
                <a:spcPct val="0"/>
              </a:spcBef>
              <a:spcAft>
                <a:spcPts val="600"/>
              </a:spcAft>
              <a:buNone/>
              <a:tabLst>
                <a:tab pos="2571750" algn="ctr"/>
                <a:tab pos="5143500" algn="r"/>
              </a:tabLst>
            </a:pPr>
            <a:r>
              <a:rPr lang="en-US" altLang="en-US" sz="2000" dirty="0">
                <a:ea typeface="Calibri" panose="020F0502020204030204" pitchFamily="34" charset="0"/>
                <a:cs typeface="Times New Roman"/>
              </a:rPr>
              <a:t>The study shows that the use of clean, warm water from the BPU’s wastewater treatment plant effluent (B5) is the lowest-cost decarbonization option. </a:t>
            </a:r>
          </a:p>
          <a:p>
            <a:pPr marL="0" indent="0" defTabSz="685800" eaLnBrk="0" fontAlgn="base" hangingPunct="0">
              <a:spcBef>
                <a:spcPct val="0"/>
              </a:spcBef>
              <a:spcAft>
                <a:spcPts val="600"/>
              </a:spcAft>
              <a:buNone/>
              <a:tabLst>
                <a:tab pos="2571750" algn="ctr"/>
                <a:tab pos="5143500" algn="r"/>
              </a:tabLst>
            </a:pPr>
            <a:endParaRPr lang="en-US" altLang="en-US" sz="2000" dirty="0">
              <a:ea typeface="Calibri" panose="020F0502020204030204" pitchFamily="34" charset="0"/>
              <a:cs typeface="Times New Roman"/>
            </a:endParaRPr>
          </a:p>
          <a:p>
            <a:pPr marL="0" indent="0" defTabSz="685800" eaLnBrk="0" fontAlgn="base" hangingPunct="0">
              <a:spcBef>
                <a:spcPct val="0"/>
              </a:spcBef>
              <a:spcAft>
                <a:spcPts val="600"/>
              </a:spcAft>
              <a:buNone/>
              <a:tabLst>
                <a:tab pos="2571750" algn="ctr"/>
                <a:tab pos="5143500" algn="r"/>
              </a:tabLst>
            </a:pPr>
            <a:r>
              <a:rPr lang="en-US" altLang="en-US" sz="2000" dirty="0">
                <a:ea typeface="Calibri" panose="020F0502020204030204" pitchFamily="34" charset="0"/>
                <a:cs typeface="Times New Roman"/>
              </a:rPr>
              <a:t>The wastewater option includes a potential significant expansion to add the community college, industrial corridor and additional schools. </a:t>
            </a:r>
            <a:endParaRPr lang="en-US" altLang="en-US" sz="2000" dirty="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03AAAA0C-1FC7-DBB1-7B04-A6BF606057C8}"/>
              </a:ext>
            </a:extLst>
          </p:cNvPr>
          <p:cNvPicPr>
            <a:picLocks noChangeAspect="1"/>
          </p:cNvPicPr>
          <p:nvPr/>
        </p:nvPicPr>
        <p:blipFill>
          <a:blip r:embed="rId2"/>
          <a:stretch>
            <a:fillRect/>
          </a:stretch>
        </p:blipFill>
        <p:spPr>
          <a:xfrm>
            <a:off x="94408" y="2404947"/>
            <a:ext cx="12003175" cy="1648055"/>
          </a:xfrm>
          <a:prstGeom prst="rect">
            <a:avLst/>
          </a:prstGeom>
        </p:spPr>
      </p:pic>
    </p:spTree>
    <p:extLst>
      <p:ext uri="{BB962C8B-B14F-4D97-AF65-F5344CB8AC3E}">
        <p14:creationId xmlns:p14="http://schemas.microsoft.com/office/powerpoint/2010/main" val="2955509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F624F07B-BD60-935F-0126-78DC3A350999}"/>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8A0DA572-6829-694D-9777-BEA4A631C2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62FFE95-F338-EA71-2841-2EE90294EBC4}"/>
              </a:ext>
            </a:extLst>
          </p:cNvPr>
          <p:cNvSpPr txBox="1">
            <a:spLocks/>
          </p:cNvSpPr>
          <p:nvPr/>
        </p:nvSpPr>
        <p:spPr>
          <a:xfrm>
            <a:off x="1179226" y="-566631"/>
            <a:ext cx="983354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How will it work?</a:t>
            </a:r>
          </a:p>
        </p:txBody>
      </p:sp>
      <p:sp>
        <p:nvSpPr>
          <p:cNvPr id="8" name="TextBox 7">
            <a:extLst>
              <a:ext uri="{FF2B5EF4-FFF2-40B4-BE49-F238E27FC236}">
                <a16:creationId xmlns:a16="http://schemas.microsoft.com/office/drawing/2014/main" id="{B44BA162-A19C-0FFE-5D12-6C9494C2B6C3}"/>
              </a:ext>
            </a:extLst>
          </p:cNvPr>
          <p:cNvSpPr txBox="1"/>
          <p:nvPr/>
        </p:nvSpPr>
        <p:spPr>
          <a:xfrm>
            <a:off x="3310225" y="3577634"/>
            <a:ext cx="3701143" cy="230832"/>
          </a:xfrm>
          <a:prstGeom prst="rect">
            <a:avLst/>
          </a:prstGeom>
          <a:noFill/>
        </p:spPr>
        <p:txBody>
          <a:bodyPr wrap="square" lIns="91440" tIns="45720" rIns="91440" bIns="45720" anchor="t">
            <a:spAutoFit/>
          </a:bodyPr>
          <a:lstStyle/>
          <a:p>
            <a:pPr algn="ctr"/>
            <a:r>
              <a:rPr lang="en-US" sz="900" dirty="0">
                <a:solidFill>
                  <a:schemeClr val="accent1"/>
                </a:solidFill>
                <a:latin typeface="Avenir LT Std 45 Book"/>
                <a:hlinkClick r:id="rId5">
                  <a:extLst>
                    <a:ext uri="{A12FA001-AC4F-418D-AE19-62706E023703}">
                      <ahyp:hlinkClr xmlns:ahyp="http://schemas.microsoft.com/office/drawing/2018/hyperlinkcolor" val="tx"/>
                    </a:ext>
                  </a:extLst>
                </a:hlinkClick>
              </a:rPr>
              <a:t>(Check out the wastewater plant tour to learn more.)</a:t>
            </a:r>
            <a:endParaRPr lang="en-US" sz="900" dirty="0">
              <a:solidFill>
                <a:schemeClr val="accent1"/>
              </a:solidFill>
              <a:latin typeface="Avenir LT Std 45 Book"/>
            </a:endParaRPr>
          </a:p>
        </p:txBody>
      </p:sp>
    </p:spTree>
    <p:extLst>
      <p:ext uri="{BB962C8B-B14F-4D97-AF65-F5344CB8AC3E}">
        <p14:creationId xmlns:p14="http://schemas.microsoft.com/office/powerpoint/2010/main" val="131210516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1BC0EDE-6F25-7207-D439-7A4A94EF0E02}"/>
              </a:ext>
            </a:extLst>
          </p:cNvPr>
          <p:cNvSpPr txBox="1">
            <a:spLocks/>
          </p:cNvSpPr>
          <p:nvPr/>
        </p:nvSpPr>
        <p:spPr>
          <a:xfrm>
            <a:off x="669566"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Why do more customers lower cost for everyone?</a:t>
            </a:r>
          </a:p>
        </p:txBody>
      </p:sp>
      <p:pic>
        <p:nvPicPr>
          <p:cNvPr id="2" name="Picture 1">
            <a:extLst>
              <a:ext uri="{FF2B5EF4-FFF2-40B4-BE49-F238E27FC236}">
                <a16:creationId xmlns:a16="http://schemas.microsoft.com/office/drawing/2014/main" id="{E614E683-9E51-E068-E806-8F9E8B8012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45755" y="1512074"/>
            <a:ext cx="4300489" cy="28813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0BFDFDE-BE6F-F34A-9995-C9D16DB65AEE}"/>
              </a:ext>
            </a:extLst>
          </p:cNvPr>
          <p:cNvSpPr txBox="1"/>
          <p:nvPr/>
        </p:nvSpPr>
        <p:spPr>
          <a:xfrm>
            <a:off x="319370" y="2451482"/>
            <a:ext cx="3377140" cy="5905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dirty="0"/>
              <a:t>The primary challenge with this system is the upfront capital cost but the more customers the BPU can get on the system, the more that upfront capital cost can be spread out and the lower the unit cost for everyone.</a:t>
            </a:r>
            <a:endParaRPr lang="en-US" kern="1200" dirty="0"/>
          </a:p>
        </p:txBody>
      </p:sp>
      <p:sp>
        <p:nvSpPr>
          <p:cNvPr id="7" name="TextBox 6">
            <a:extLst>
              <a:ext uri="{FF2B5EF4-FFF2-40B4-BE49-F238E27FC236}">
                <a16:creationId xmlns:a16="http://schemas.microsoft.com/office/drawing/2014/main" id="{D8360DCB-3EB0-FFCE-49DE-220A6002098A}"/>
              </a:ext>
            </a:extLst>
          </p:cNvPr>
          <p:cNvSpPr txBox="1"/>
          <p:nvPr/>
        </p:nvSpPr>
        <p:spPr>
          <a:xfrm>
            <a:off x="8495489" y="1690687"/>
            <a:ext cx="3483803" cy="187890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dirty="0"/>
              <a:t>Additionally, due to load diversification the total installed capacity can be 37% less than if everyone installed their own equipment. </a:t>
            </a:r>
          </a:p>
        </p:txBody>
      </p:sp>
      <p:pic>
        <p:nvPicPr>
          <p:cNvPr id="9" name="Content Placeholder 4">
            <a:extLst>
              <a:ext uri="{FF2B5EF4-FFF2-40B4-BE49-F238E27FC236}">
                <a16:creationId xmlns:a16="http://schemas.microsoft.com/office/drawing/2014/main" id="{63EBE247-E2F4-9EBC-C17A-7C270856A9B3}"/>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t="3982" b="3982"/>
          <a:stretch/>
        </p:blipFill>
        <p:spPr>
          <a:xfrm>
            <a:off x="7279927" y="3424240"/>
            <a:ext cx="4699365" cy="3068635"/>
          </a:xfrm>
          <a:prstGeom prst="rect">
            <a:avLst/>
          </a:prstGeom>
        </p:spPr>
      </p:pic>
      <p:sp>
        <p:nvSpPr>
          <p:cNvPr id="6" name="TextBox 5">
            <a:extLst>
              <a:ext uri="{FF2B5EF4-FFF2-40B4-BE49-F238E27FC236}">
                <a16:creationId xmlns:a16="http://schemas.microsoft.com/office/drawing/2014/main" id="{D8577710-1162-4D51-7AF3-5B779E117C36}"/>
              </a:ext>
            </a:extLst>
          </p:cNvPr>
          <p:cNvSpPr txBox="1"/>
          <p:nvPr/>
        </p:nvSpPr>
        <p:spPr>
          <a:xfrm>
            <a:off x="567966" y="5078684"/>
            <a:ext cx="4344108" cy="1200329"/>
          </a:xfrm>
          <a:prstGeom prst="rect">
            <a:avLst/>
          </a:prstGeom>
          <a:noFill/>
        </p:spPr>
        <p:txBody>
          <a:bodyPr wrap="square">
            <a:spAutoFit/>
          </a:bodyPr>
          <a:lstStyle/>
          <a:p>
            <a:r>
              <a:rPr lang="en-US" dirty="0"/>
              <a:t>There is also potential for thermal energy storage which is far cheaper per unit of energy than electric storage options</a:t>
            </a:r>
          </a:p>
        </p:txBody>
      </p:sp>
    </p:spTree>
    <p:extLst>
      <p:ext uri="{BB962C8B-B14F-4D97-AF65-F5344CB8AC3E}">
        <p14:creationId xmlns:p14="http://schemas.microsoft.com/office/powerpoint/2010/main" val="3240541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8">
            <a:extLst>
              <a:ext uri="{FF2B5EF4-FFF2-40B4-BE49-F238E27FC236}">
                <a16:creationId xmlns:a16="http://schemas.microsoft.com/office/drawing/2014/main" id="{DB3836EF-8EF9-77E1-411F-F7861449CA7D}"/>
              </a:ext>
            </a:extLst>
          </p:cNvPr>
          <p:cNvPicPr>
            <a:picLocks noChangeAspect="1"/>
          </p:cNvPicPr>
          <p:nvPr/>
        </p:nvPicPr>
        <p:blipFill rotWithShape="1">
          <a:blip r:embed="rId3"/>
          <a:srcRect l="5" t="-975" r="-40" b="300"/>
          <a:stretch/>
        </p:blipFill>
        <p:spPr>
          <a:xfrm>
            <a:off x="225988" y="505636"/>
            <a:ext cx="8384612" cy="6033276"/>
          </a:xfrm>
          <a:prstGeom prst="rect">
            <a:avLst/>
          </a:prstGeom>
        </p:spPr>
      </p:pic>
      <p:sp>
        <p:nvSpPr>
          <p:cNvPr id="2" name="Title 1">
            <a:extLst>
              <a:ext uri="{FF2B5EF4-FFF2-40B4-BE49-F238E27FC236}">
                <a16:creationId xmlns:a16="http://schemas.microsoft.com/office/drawing/2014/main" id="{62AACE68-EA7D-95D0-40C7-1EF4597E763C}"/>
              </a:ext>
            </a:extLst>
          </p:cNvPr>
          <p:cNvSpPr>
            <a:spLocks noGrp="1"/>
          </p:cNvSpPr>
          <p:nvPr>
            <p:ph type="title"/>
          </p:nvPr>
        </p:nvSpPr>
        <p:spPr>
          <a:xfrm>
            <a:off x="8763000" y="310962"/>
            <a:ext cx="10515600" cy="1325563"/>
          </a:xfrm>
        </p:spPr>
        <p:txBody>
          <a:bodyPr/>
          <a:lstStyle/>
          <a:p>
            <a:r>
              <a:rPr lang="en-US" dirty="0"/>
              <a:t>What will </a:t>
            </a:r>
            <a:br>
              <a:rPr lang="en-US" dirty="0"/>
            </a:br>
            <a:r>
              <a:rPr lang="en-US" dirty="0"/>
              <a:t>it cost?</a:t>
            </a:r>
          </a:p>
        </p:txBody>
      </p:sp>
      <p:sp>
        <p:nvSpPr>
          <p:cNvPr id="5" name="Rectangle 4">
            <a:extLst>
              <a:ext uri="{FF2B5EF4-FFF2-40B4-BE49-F238E27FC236}">
                <a16:creationId xmlns:a16="http://schemas.microsoft.com/office/drawing/2014/main" id="{6DDF41C1-074C-3898-6523-9F67D3325BB1}"/>
              </a:ext>
            </a:extLst>
          </p:cNvPr>
          <p:cNvSpPr/>
          <p:nvPr/>
        </p:nvSpPr>
        <p:spPr>
          <a:xfrm>
            <a:off x="8763000" y="136525"/>
            <a:ext cx="2585155" cy="109673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7" name="TextBox 6">
            <a:extLst>
              <a:ext uri="{FF2B5EF4-FFF2-40B4-BE49-F238E27FC236}">
                <a16:creationId xmlns:a16="http://schemas.microsoft.com/office/drawing/2014/main" id="{C23868AC-8533-DE71-5EEC-08A794297A0F}"/>
              </a:ext>
            </a:extLst>
          </p:cNvPr>
          <p:cNvSpPr txBox="1"/>
          <p:nvPr/>
        </p:nvSpPr>
        <p:spPr>
          <a:xfrm>
            <a:off x="8763000" y="2039793"/>
            <a:ext cx="3017667" cy="41079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700" dirty="0">
                <a:solidFill>
                  <a:schemeClr val="tx1"/>
                </a:solidFill>
                <a:cs typeface="Times New Roman"/>
              </a:rPr>
              <a:t>The levelized cost of energy (LCOE) is a comprehensive way of evaluating total energy costs. It is presented as a dollar cost per unit of heat delivered ($/MMBTU). This cost includes capital costs (CAPEX), fuel costs, operation and maintenance costs (O&amp;M), and emissions costs (per NYS Cap and Invest targets). This enables comparison of various technologies that have very different cost structures over a 20-year period. </a:t>
            </a:r>
            <a:endParaRPr lang="en-US" sz="1700" dirty="0">
              <a:solidFill>
                <a:schemeClr val="tx1"/>
              </a:solidFill>
              <a:cs typeface="Times New Roman" panose="02020603050405020304" pitchFamily="18" charset="0"/>
            </a:endParaRPr>
          </a:p>
        </p:txBody>
      </p:sp>
      <p:cxnSp>
        <p:nvCxnSpPr>
          <p:cNvPr id="4" name="Straight Arrow Connector 3">
            <a:extLst>
              <a:ext uri="{FF2B5EF4-FFF2-40B4-BE49-F238E27FC236}">
                <a16:creationId xmlns:a16="http://schemas.microsoft.com/office/drawing/2014/main" id="{D0A637F2-A606-BDA1-F738-30A84544357D}"/>
              </a:ext>
            </a:extLst>
          </p:cNvPr>
          <p:cNvCxnSpPr/>
          <p:nvPr/>
        </p:nvCxnSpPr>
        <p:spPr>
          <a:xfrm flipH="1">
            <a:off x="2295525" y="2276475"/>
            <a:ext cx="371475" cy="590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F750692-8837-A1DF-7D30-3EE31D414C15}"/>
              </a:ext>
            </a:extLst>
          </p:cNvPr>
          <p:cNvSpPr txBox="1"/>
          <p:nvPr/>
        </p:nvSpPr>
        <p:spPr>
          <a:xfrm>
            <a:off x="2667000" y="1135205"/>
            <a:ext cx="2190750" cy="1384995"/>
          </a:xfrm>
          <a:prstGeom prst="rect">
            <a:avLst/>
          </a:prstGeom>
          <a:noFill/>
        </p:spPr>
        <p:txBody>
          <a:bodyPr wrap="square" rtlCol="0">
            <a:spAutoFit/>
          </a:bodyPr>
          <a:lstStyle/>
          <a:p>
            <a:r>
              <a:rPr lang="en-US" sz="1400" dirty="0"/>
              <a:t>Lowest Cost Decarbonization Solution</a:t>
            </a:r>
          </a:p>
          <a:p>
            <a:r>
              <a:rPr lang="en-US" sz="1400" dirty="0"/>
              <a:t>~1.6x today’s rate w/o emissions. ~13% more than natural gas if emissions are included</a:t>
            </a:r>
          </a:p>
        </p:txBody>
      </p:sp>
      <p:cxnSp>
        <p:nvCxnSpPr>
          <p:cNvPr id="8" name="Straight Arrow Connector 7">
            <a:extLst>
              <a:ext uri="{FF2B5EF4-FFF2-40B4-BE49-F238E27FC236}">
                <a16:creationId xmlns:a16="http://schemas.microsoft.com/office/drawing/2014/main" id="{C2E9331B-A59F-30A2-C6F6-1D0871EC275C}"/>
              </a:ext>
            </a:extLst>
          </p:cNvPr>
          <p:cNvCxnSpPr>
            <a:cxnSpLocks/>
          </p:cNvCxnSpPr>
          <p:nvPr/>
        </p:nvCxnSpPr>
        <p:spPr>
          <a:xfrm>
            <a:off x="6819900" y="1233257"/>
            <a:ext cx="1309688" cy="128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A308313-8483-D883-5FC3-D6666F16006E}"/>
              </a:ext>
            </a:extLst>
          </p:cNvPr>
          <p:cNvSpPr txBox="1"/>
          <p:nvPr/>
        </p:nvSpPr>
        <p:spPr>
          <a:xfrm>
            <a:off x="5010150" y="1000126"/>
            <a:ext cx="2033588" cy="738664"/>
          </a:xfrm>
          <a:prstGeom prst="rect">
            <a:avLst/>
          </a:prstGeom>
          <a:noFill/>
        </p:spPr>
        <p:txBody>
          <a:bodyPr wrap="square" rtlCol="0">
            <a:spAutoFit/>
          </a:bodyPr>
          <a:lstStyle/>
          <a:p>
            <a:r>
              <a:rPr lang="en-US" sz="1400" dirty="0"/>
              <a:t>100% Direct electrification is </a:t>
            </a:r>
            <a:r>
              <a:rPr lang="en-US" sz="1400" u="sng" dirty="0"/>
              <a:t>at least </a:t>
            </a:r>
            <a:r>
              <a:rPr lang="en-US" sz="1400" dirty="0"/>
              <a:t>3x today’s rates</a:t>
            </a:r>
          </a:p>
        </p:txBody>
      </p:sp>
      <p:cxnSp>
        <p:nvCxnSpPr>
          <p:cNvPr id="11" name="Straight Arrow Connector 10">
            <a:extLst>
              <a:ext uri="{FF2B5EF4-FFF2-40B4-BE49-F238E27FC236}">
                <a16:creationId xmlns:a16="http://schemas.microsoft.com/office/drawing/2014/main" id="{96C32827-D8E3-F2EA-27AF-953499CE63C6}"/>
              </a:ext>
            </a:extLst>
          </p:cNvPr>
          <p:cNvCxnSpPr>
            <a:cxnSpLocks/>
          </p:cNvCxnSpPr>
          <p:nvPr/>
        </p:nvCxnSpPr>
        <p:spPr>
          <a:xfrm>
            <a:off x="1104900" y="2743200"/>
            <a:ext cx="0" cy="38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4BB8161-E016-4082-7E4B-CAFBC8296330}"/>
              </a:ext>
            </a:extLst>
          </p:cNvPr>
          <p:cNvSpPr txBox="1"/>
          <p:nvPr/>
        </p:nvSpPr>
        <p:spPr>
          <a:xfrm>
            <a:off x="844037" y="2312313"/>
            <a:ext cx="1119189" cy="430887"/>
          </a:xfrm>
          <a:prstGeom prst="rect">
            <a:avLst/>
          </a:prstGeom>
          <a:noFill/>
        </p:spPr>
        <p:txBody>
          <a:bodyPr wrap="square" rtlCol="0">
            <a:spAutoFit/>
          </a:bodyPr>
          <a:lstStyle/>
          <a:p>
            <a:r>
              <a:rPr lang="en-US" sz="1100" dirty="0"/>
              <a:t>Natural Gas w/ Emission Costs</a:t>
            </a:r>
          </a:p>
        </p:txBody>
      </p:sp>
    </p:spTree>
    <p:extLst>
      <p:ext uri="{BB962C8B-B14F-4D97-AF65-F5344CB8AC3E}">
        <p14:creationId xmlns:p14="http://schemas.microsoft.com/office/powerpoint/2010/main" val="401106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06D235F-6474-FF63-3B7D-BD4D9F86E37C}"/>
              </a:ext>
            </a:extLst>
          </p:cNvPr>
          <p:cNvPicPr>
            <a:picLocks noChangeAspect="1"/>
          </p:cNvPicPr>
          <p:nvPr/>
        </p:nvPicPr>
        <p:blipFill rotWithShape="1">
          <a:blip r:embed="rId2"/>
          <a:srcRect t="11109" b="5567"/>
          <a:stretch/>
        </p:blipFill>
        <p:spPr>
          <a:xfrm>
            <a:off x="457200" y="457200"/>
            <a:ext cx="11277600" cy="5943600"/>
          </a:xfrm>
          <a:prstGeom prst="rect">
            <a:avLst/>
          </a:prstGeom>
        </p:spPr>
      </p:pic>
    </p:spTree>
    <p:extLst>
      <p:ext uri="{BB962C8B-B14F-4D97-AF65-F5344CB8AC3E}">
        <p14:creationId xmlns:p14="http://schemas.microsoft.com/office/powerpoint/2010/main" val="1173721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75B3BBF0-976D-E312-2483-4F174A48A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926" y="-857"/>
            <a:ext cx="8789382" cy="685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 name="Straight Arrow Connector 1">
            <a:extLst>
              <a:ext uri="{FF2B5EF4-FFF2-40B4-BE49-F238E27FC236}">
                <a16:creationId xmlns:a16="http://schemas.microsoft.com/office/drawing/2014/main" id="{48A9C6C1-C94A-8880-5023-64AE2C8A6010}"/>
              </a:ext>
            </a:extLst>
          </p:cNvPr>
          <p:cNvCxnSpPr>
            <a:cxnSpLocks/>
          </p:cNvCxnSpPr>
          <p:nvPr/>
        </p:nvCxnSpPr>
        <p:spPr>
          <a:xfrm>
            <a:off x="989814" y="3129699"/>
            <a:ext cx="1649691" cy="1033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E2DACE7-FC14-8813-780B-60F4A4659D4E}"/>
              </a:ext>
            </a:extLst>
          </p:cNvPr>
          <p:cNvSpPr txBox="1"/>
          <p:nvPr/>
        </p:nvSpPr>
        <p:spPr>
          <a:xfrm>
            <a:off x="104775" y="1258630"/>
            <a:ext cx="1596151" cy="1815882"/>
          </a:xfrm>
          <a:prstGeom prst="rect">
            <a:avLst/>
          </a:prstGeom>
          <a:noFill/>
        </p:spPr>
        <p:txBody>
          <a:bodyPr wrap="square" rtlCol="0">
            <a:spAutoFit/>
          </a:bodyPr>
          <a:lstStyle/>
          <a:p>
            <a:r>
              <a:rPr lang="en-US" sz="1400" dirty="0"/>
              <a:t>Lowest Cost Decarbonization </a:t>
            </a:r>
          </a:p>
          <a:p>
            <a:r>
              <a:rPr lang="en-US" sz="1400" dirty="0"/>
              <a:t>Solution -</a:t>
            </a:r>
          </a:p>
          <a:p>
            <a:r>
              <a:rPr lang="en-US" sz="1400" dirty="0"/>
              <a:t>the biggest green house gas reduction due to increased service area</a:t>
            </a:r>
          </a:p>
        </p:txBody>
      </p:sp>
    </p:spTree>
    <p:extLst>
      <p:ext uri="{BB962C8B-B14F-4D97-AF65-F5344CB8AC3E}">
        <p14:creationId xmlns:p14="http://schemas.microsoft.com/office/powerpoint/2010/main" val="2345855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6DB8039-BA50-4160-9F4A-267AEE00B156}"/>
              </a:ext>
            </a:extLst>
          </p:cNvPr>
          <p:cNvGraphicFramePr>
            <a:graphicFrameLocks/>
          </p:cNvGraphicFramePr>
          <p:nvPr>
            <p:extLst>
              <p:ext uri="{D42A27DB-BD31-4B8C-83A1-F6EECF244321}">
                <p14:modId xmlns:p14="http://schemas.microsoft.com/office/powerpoint/2010/main" val="2040596140"/>
              </p:ext>
            </p:extLst>
          </p:nvPr>
        </p:nvGraphicFramePr>
        <p:xfrm>
          <a:off x="559521" y="297879"/>
          <a:ext cx="11072192" cy="540688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Arrow Connector 2">
            <a:extLst>
              <a:ext uri="{FF2B5EF4-FFF2-40B4-BE49-F238E27FC236}">
                <a16:creationId xmlns:a16="http://schemas.microsoft.com/office/drawing/2014/main" id="{F124D8D9-217F-5948-ADFB-0ABAA529A6CC}"/>
              </a:ext>
            </a:extLst>
          </p:cNvPr>
          <p:cNvCxnSpPr>
            <a:cxnSpLocks/>
          </p:cNvCxnSpPr>
          <p:nvPr/>
        </p:nvCxnSpPr>
        <p:spPr>
          <a:xfrm flipV="1">
            <a:off x="9040305" y="5213023"/>
            <a:ext cx="1904215" cy="895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766B749-FBBC-8108-EFD7-354869ACE587}"/>
              </a:ext>
            </a:extLst>
          </p:cNvPr>
          <p:cNvSpPr txBox="1"/>
          <p:nvPr/>
        </p:nvSpPr>
        <p:spPr>
          <a:xfrm>
            <a:off x="7253925" y="6108569"/>
            <a:ext cx="4246775" cy="523220"/>
          </a:xfrm>
          <a:prstGeom prst="rect">
            <a:avLst/>
          </a:prstGeom>
          <a:noFill/>
        </p:spPr>
        <p:txBody>
          <a:bodyPr wrap="square" rtlCol="0">
            <a:spAutoFit/>
          </a:bodyPr>
          <a:lstStyle/>
          <a:p>
            <a:r>
              <a:rPr lang="en-US" sz="1400" dirty="0"/>
              <a:t>Lowest Levelized Cost Decarbonization Solution</a:t>
            </a:r>
          </a:p>
          <a:p>
            <a:r>
              <a:rPr lang="en-US" sz="1400" dirty="0"/>
              <a:t>Has the highest capital cost…</a:t>
            </a:r>
          </a:p>
        </p:txBody>
      </p:sp>
      <p:sp>
        <p:nvSpPr>
          <p:cNvPr id="8" name="TextBox 7">
            <a:extLst>
              <a:ext uri="{FF2B5EF4-FFF2-40B4-BE49-F238E27FC236}">
                <a16:creationId xmlns:a16="http://schemas.microsoft.com/office/drawing/2014/main" id="{F8B590B0-631F-C794-9EE7-8FA48A68CDC4}"/>
              </a:ext>
            </a:extLst>
          </p:cNvPr>
          <p:cNvSpPr txBox="1"/>
          <p:nvPr/>
        </p:nvSpPr>
        <p:spPr>
          <a:xfrm>
            <a:off x="4071210" y="6000847"/>
            <a:ext cx="3182715" cy="738664"/>
          </a:xfrm>
          <a:prstGeom prst="rect">
            <a:avLst/>
          </a:prstGeom>
          <a:noFill/>
        </p:spPr>
        <p:txBody>
          <a:bodyPr wrap="square" rtlCol="0">
            <a:spAutoFit/>
          </a:bodyPr>
          <a:lstStyle/>
          <a:p>
            <a:r>
              <a:rPr lang="en-US" sz="1400" dirty="0"/>
              <a:t>Decentralized Air Source Heat Pumps (not including transmission or capacity needs)</a:t>
            </a:r>
          </a:p>
        </p:txBody>
      </p:sp>
      <p:cxnSp>
        <p:nvCxnSpPr>
          <p:cNvPr id="9" name="Straight Arrow Connector 8">
            <a:extLst>
              <a:ext uri="{FF2B5EF4-FFF2-40B4-BE49-F238E27FC236}">
                <a16:creationId xmlns:a16="http://schemas.microsoft.com/office/drawing/2014/main" id="{F36CA33B-74DD-4FD9-226D-53C6E8821283}"/>
              </a:ext>
            </a:extLst>
          </p:cNvPr>
          <p:cNvCxnSpPr>
            <a:cxnSpLocks/>
          </p:cNvCxnSpPr>
          <p:nvPr/>
        </p:nvCxnSpPr>
        <p:spPr>
          <a:xfrm flipV="1">
            <a:off x="6095616" y="5036490"/>
            <a:ext cx="1904215" cy="895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536545F-BBE1-17E4-E210-B2B1C46C11A8}"/>
              </a:ext>
            </a:extLst>
          </p:cNvPr>
          <p:cNvSpPr txBox="1"/>
          <p:nvPr/>
        </p:nvSpPr>
        <p:spPr>
          <a:xfrm>
            <a:off x="2049162" y="5844619"/>
            <a:ext cx="1580158" cy="954107"/>
          </a:xfrm>
          <a:prstGeom prst="rect">
            <a:avLst/>
          </a:prstGeom>
          <a:noFill/>
        </p:spPr>
        <p:txBody>
          <a:bodyPr wrap="square" rtlCol="0">
            <a:spAutoFit/>
          </a:bodyPr>
          <a:lstStyle/>
          <a:p>
            <a:r>
              <a:rPr lang="en-US" sz="1400" dirty="0"/>
              <a:t>Today’s system if we kept the same and replaced pipe</a:t>
            </a:r>
          </a:p>
        </p:txBody>
      </p:sp>
      <p:sp>
        <p:nvSpPr>
          <p:cNvPr id="11" name="TextBox 10">
            <a:extLst>
              <a:ext uri="{FF2B5EF4-FFF2-40B4-BE49-F238E27FC236}">
                <a16:creationId xmlns:a16="http://schemas.microsoft.com/office/drawing/2014/main" id="{3B741EFC-EDC2-6F16-B826-34EE2385E8C2}"/>
              </a:ext>
            </a:extLst>
          </p:cNvPr>
          <p:cNvSpPr txBox="1"/>
          <p:nvPr/>
        </p:nvSpPr>
        <p:spPr>
          <a:xfrm>
            <a:off x="109616" y="5840592"/>
            <a:ext cx="1580158" cy="523220"/>
          </a:xfrm>
          <a:prstGeom prst="rect">
            <a:avLst/>
          </a:prstGeom>
          <a:noFill/>
        </p:spPr>
        <p:txBody>
          <a:bodyPr wrap="square" rtlCol="0">
            <a:spAutoFit/>
          </a:bodyPr>
          <a:lstStyle/>
          <a:p>
            <a:r>
              <a:rPr lang="en-US" sz="1400" dirty="0"/>
              <a:t>Decentralized Natural Gas</a:t>
            </a:r>
          </a:p>
        </p:txBody>
      </p:sp>
      <p:cxnSp>
        <p:nvCxnSpPr>
          <p:cNvPr id="12" name="Straight Arrow Connector 11">
            <a:extLst>
              <a:ext uri="{FF2B5EF4-FFF2-40B4-BE49-F238E27FC236}">
                <a16:creationId xmlns:a16="http://schemas.microsoft.com/office/drawing/2014/main" id="{BD58D581-FD09-3BBF-8E9F-155008971F44}"/>
              </a:ext>
            </a:extLst>
          </p:cNvPr>
          <p:cNvCxnSpPr>
            <a:cxnSpLocks/>
          </p:cNvCxnSpPr>
          <p:nvPr/>
        </p:nvCxnSpPr>
        <p:spPr>
          <a:xfrm flipV="1">
            <a:off x="725864" y="5036490"/>
            <a:ext cx="414779" cy="804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67E0800-26DC-8368-670D-6914ADE9F792}"/>
              </a:ext>
            </a:extLst>
          </p:cNvPr>
          <p:cNvCxnSpPr>
            <a:cxnSpLocks/>
          </p:cNvCxnSpPr>
          <p:nvPr/>
        </p:nvCxnSpPr>
        <p:spPr>
          <a:xfrm flipH="1" flipV="1">
            <a:off x="2306022" y="5147035"/>
            <a:ext cx="424226" cy="557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1387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56F6A-5774-5587-4818-B9AC33922AFB}"/>
              </a:ext>
            </a:extLst>
          </p:cNvPr>
          <p:cNvSpPr>
            <a:spLocks noGrp="1"/>
          </p:cNvSpPr>
          <p:nvPr>
            <p:ph type="title"/>
          </p:nvPr>
        </p:nvSpPr>
        <p:spPr>
          <a:xfrm>
            <a:off x="609600" y="271426"/>
            <a:ext cx="10515600" cy="1325563"/>
          </a:xfrm>
        </p:spPr>
        <p:txBody>
          <a:bodyPr>
            <a:normAutofit/>
          </a:bodyPr>
          <a:lstStyle/>
          <a:p>
            <a:r>
              <a:rPr lang="en-US" sz="3600" dirty="0"/>
              <a:t>What if we wait?</a:t>
            </a:r>
          </a:p>
        </p:txBody>
      </p:sp>
      <p:pic>
        <p:nvPicPr>
          <p:cNvPr id="4" name="Content Placeholder 4" descr="A graph of a graph showing the amount of emission&#10;&#10;Description automatically generated">
            <a:extLst>
              <a:ext uri="{FF2B5EF4-FFF2-40B4-BE49-F238E27FC236}">
                <a16:creationId xmlns:a16="http://schemas.microsoft.com/office/drawing/2014/main" id="{697B01E5-B0DC-ACA4-F8ED-86F32E25DB86}"/>
              </a:ext>
            </a:extLst>
          </p:cNvPr>
          <p:cNvPicPr>
            <a:picLocks noChangeAspect="1"/>
          </p:cNvPicPr>
          <p:nvPr/>
        </p:nvPicPr>
        <p:blipFill>
          <a:blip r:embed="rId2"/>
          <a:stretch>
            <a:fillRect/>
          </a:stretch>
        </p:blipFill>
        <p:spPr>
          <a:xfrm>
            <a:off x="-76738" y="2007160"/>
            <a:ext cx="6780700" cy="4717962"/>
          </a:xfrm>
          <a:prstGeom prst="rect">
            <a:avLst/>
          </a:prstGeom>
        </p:spPr>
      </p:pic>
      <p:cxnSp>
        <p:nvCxnSpPr>
          <p:cNvPr id="6" name="Straight Arrow Connector 5">
            <a:extLst>
              <a:ext uri="{FF2B5EF4-FFF2-40B4-BE49-F238E27FC236}">
                <a16:creationId xmlns:a16="http://schemas.microsoft.com/office/drawing/2014/main" id="{0102E821-91F7-0866-84B9-305DD80ACF10}"/>
              </a:ext>
            </a:extLst>
          </p:cNvPr>
          <p:cNvCxnSpPr/>
          <p:nvPr/>
        </p:nvCxnSpPr>
        <p:spPr>
          <a:xfrm flipV="1">
            <a:off x="730411" y="3891023"/>
            <a:ext cx="5347504" cy="1701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49A6063-66AD-C76C-9598-DD19946F9721}"/>
              </a:ext>
            </a:extLst>
          </p:cNvPr>
          <p:cNvSpPr txBox="1"/>
          <p:nvPr/>
        </p:nvSpPr>
        <p:spPr>
          <a:xfrm rot="20519213">
            <a:off x="3213499" y="4181475"/>
            <a:ext cx="1986441" cy="369332"/>
          </a:xfrm>
          <a:prstGeom prst="rect">
            <a:avLst/>
          </a:prstGeom>
          <a:noFill/>
        </p:spPr>
        <p:txBody>
          <a:bodyPr wrap="none" rtlCol="0">
            <a:spAutoFit/>
          </a:bodyPr>
          <a:lstStyle/>
          <a:p>
            <a:r>
              <a:rPr lang="en-US" dirty="0"/>
              <a:t>Cost of emissions</a:t>
            </a:r>
          </a:p>
        </p:txBody>
      </p:sp>
      <p:grpSp>
        <p:nvGrpSpPr>
          <p:cNvPr id="8" name="Group 7">
            <a:extLst>
              <a:ext uri="{FF2B5EF4-FFF2-40B4-BE49-F238E27FC236}">
                <a16:creationId xmlns:a16="http://schemas.microsoft.com/office/drawing/2014/main" id="{2AF8E571-A4C9-777B-CF7B-C22670EB4A52}"/>
              </a:ext>
            </a:extLst>
          </p:cNvPr>
          <p:cNvGrpSpPr/>
          <p:nvPr/>
        </p:nvGrpSpPr>
        <p:grpSpPr>
          <a:xfrm>
            <a:off x="7460897" y="135062"/>
            <a:ext cx="4121503" cy="4606700"/>
            <a:chOff x="2954696" y="4049212"/>
            <a:chExt cx="4121503" cy="4606700"/>
          </a:xfrm>
        </p:grpSpPr>
        <p:sp>
          <p:nvSpPr>
            <p:cNvPr id="9" name="Rectangle 8">
              <a:extLst>
                <a:ext uri="{FF2B5EF4-FFF2-40B4-BE49-F238E27FC236}">
                  <a16:creationId xmlns:a16="http://schemas.microsoft.com/office/drawing/2014/main" id="{041D4BC0-270E-381B-5586-C458DD7934D0}"/>
                </a:ext>
              </a:extLst>
            </p:cNvPr>
            <p:cNvSpPr/>
            <p:nvPr/>
          </p:nvSpPr>
          <p:spPr>
            <a:xfrm>
              <a:off x="2954696" y="4049212"/>
              <a:ext cx="2585155" cy="109673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10" name="TextBox 9">
              <a:extLst>
                <a:ext uri="{FF2B5EF4-FFF2-40B4-BE49-F238E27FC236}">
                  <a16:creationId xmlns:a16="http://schemas.microsoft.com/office/drawing/2014/main" id="{659FFEAF-78A1-8C21-5BF7-E2DE24875E91}"/>
                </a:ext>
              </a:extLst>
            </p:cNvPr>
            <p:cNvSpPr txBox="1"/>
            <p:nvPr/>
          </p:nvSpPr>
          <p:spPr>
            <a:xfrm>
              <a:off x="2954696" y="7559180"/>
              <a:ext cx="4121503" cy="109673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dirty="0">
                  <a:solidFill>
                    <a:schemeClr val="tx1"/>
                  </a:solidFill>
                  <a:cs typeface="Times New Roman"/>
                </a:rPr>
                <a:t>Community members will each make their own decisions, and the lack of coordination now will make it difficult or impossible to come back and create a better system.</a:t>
              </a:r>
              <a:endParaRPr lang="en-US" dirty="0">
                <a:solidFill>
                  <a:schemeClr val="tx1"/>
                </a:solidFill>
                <a:cs typeface="Times New Roman" panose="02020603050405020304" pitchFamily="18" charset="0"/>
              </a:endParaRPr>
            </a:p>
            <a:p>
              <a:pPr marL="0" lvl="0" indent="0" algn="l" defTabSz="622300">
                <a:lnSpc>
                  <a:spcPct val="100000"/>
                </a:lnSpc>
                <a:spcBef>
                  <a:spcPct val="0"/>
                </a:spcBef>
                <a:spcAft>
                  <a:spcPct val="35000"/>
                </a:spcAft>
                <a:buNone/>
              </a:pPr>
              <a:r>
                <a:rPr lang="en-US" dirty="0">
                  <a:solidFill>
                    <a:schemeClr val="tx1"/>
                  </a:solidFill>
                  <a:cs typeface="Times New Roman"/>
                </a:rPr>
                <a:t>Rising costs may not be realized until it’s too late to facilitate a central system. </a:t>
              </a:r>
              <a:r>
                <a:rPr lang="en-US" u="sng" dirty="0">
                  <a:solidFill>
                    <a:schemeClr val="tx1"/>
                  </a:solidFill>
                  <a:cs typeface="Times New Roman"/>
                </a:rPr>
                <a:t>Community action </a:t>
              </a:r>
              <a:r>
                <a:rPr lang="en-US" dirty="0">
                  <a:solidFill>
                    <a:schemeClr val="tx1"/>
                  </a:solidFill>
                  <a:cs typeface="Times New Roman"/>
                </a:rPr>
                <a:t>and </a:t>
              </a:r>
              <a:r>
                <a:rPr lang="en-US" u="sng" dirty="0">
                  <a:solidFill>
                    <a:schemeClr val="tx1"/>
                  </a:solidFill>
                  <a:cs typeface="Times New Roman"/>
                </a:rPr>
                <a:t>coordination</a:t>
              </a:r>
              <a:r>
                <a:rPr lang="en-US" dirty="0">
                  <a:solidFill>
                    <a:schemeClr val="tx1"/>
                  </a:solidFill>
                  <a:cs typeface="Times New Roman"/>
                </a:rPr>
                <a:t> now is required to facilitate the lowest cost option.</a:t>
              </a:r>
              <a:endParaRPr lang="en-US" dirty="0">
                <a:solidFill>
                  <a:schemeClr val="tx1"/>
                </a:solidFill>
                <a:cs typeface="Times New Roman" panose="02020603050405020304" pitchFamily="18" charset="0"/>
              </a:endParaRPr>
            </a:p>
            <a:p>
              <a:pPr marL="0" lvl="0" indent="0" algn="l" defTabSz="622300">
                <a:lnSpc>
                  <a:spcPct val="100000"/>
                </a:lnSpc>
                <a:spcBef>
                  <a:spcPct val="0"/>
                </a:spcBef>
                <a:spcAft>
                  <a:spcPct val="35000"/>
                </a:spcAft>
                <a:buNone/>
              </a:pPr>
              <a:r>
                <a:rPr lang="en-US" dirty="0">
                  <a:solidFill>
                    <a:schemeClr val="tx1"/>
                  </a:solidFill>
                  <a:cs typeface="Times New Roman" panose="02020603050405020304" pitchFamily="18" charset="0"/>
                </a:rPr>
                <a:t>Federal and state funding for this initiative will likely not be around long-term. </a:t>
              </a:r>
            </a:p>
          </p:txBody>
        </p:sp>
      </p:grpSp>
    </p:spTree>
    <p:extLst>
      <p:ext uri="{BB962C8B-B14F-4D97-AF65-F5344CB8AC3E}">
        <p14:creationId xmlns:p14="http://schemas.microsoft.com/office/powerpoint/2010/main" val="4018245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6A13E-371E-B26D-BB7B-563CDACC2FAE}"/>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438DB066-AE4C-073D-21EF-1E4CAB3B45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BBBE0228-63C5-7B78-6975-3CE8CEDA93C1}"/>
              </a:ext>
            </a:extLst>
          </p:cNvPr>
          <p:cNvSpPr txBox="1">
            <a:spLocks/>
          </p:cNvSpPr>
          <p:nvPr/>
        </p:nvSpPr>
        <p:spPr>
          <a:xfrm>
            <a:off x="660041" y="35620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What is the future timeline?</a:t>
            </a:r>
          </a:p>
        </p:txBody>
      </p:sp>
    </p:spTree>
    <p:extLst>
      <p:ext uri="{BB962C8B-B14F-4D97-AF65-F5344CB8AC3E}">
        <p14:creationId xmlns:p14="http://schemas.microsoft.com/office/powerpoint/2010/main" val="2298837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59D2A-C0EC-B9C6-F668-9092744C1FDC}"/>
            </a:ext>
          </a:extLst>
        </p:cNvPr>
        <p:cNvGrpSpPr/>
        <p:nvPr/>
      </p:nvGrpSpPr>
      <p:grpSpPr>
        <a:xfrm>
          <a:off x="0" y="0"/>
          <a:ext cx="0" cy="0"/>
          <a:chOff x="0" y="0"/>
          <a:chExt cx="0" cy="0"/>
        </a:xfrm>
      </p:grpSpPr>
      <p:pic>
        <p:nvPicPr>
          <p:cNvPr id="7" name="Picture 6" descr="A colorful lines on a black background&#10;&#10;Description generated with high confidence">
            <a:extLst>
              <a:ext uri="{FF2B5EF4-FFF2-40B4-BE49-F238E27FC236}">
                <a16:creationId xmlns:a16="http://schemas.microsoft.com/office/drawing/2014/main" id="{2E09599B-AF46-B957-2FC3-2A8114C699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545" y="2805762"/>
            <a:ext cx="4096910" cy="1246476"/>
          </a:xfrm>
          <a:prstGeom prst="rect">
            <a:avLst/>
          </a:prstGeom>
        </p:spPr>
      </p:pic>
      <p:pic>
        <p:nvPicPr>
          <p:cNvPr id="2" name="Picture 1" descr="A logo with colorful letters&#10;&#10;Description automatically generated">
            <a:extLst>
              <a:ext uri="{FF2B5EF4-FFF2-40B4-BE49-F238E27FC236}">
                <a16:creationId xmlns:a16="http://schemas.microsoft.com/office/drawing/2014/main" id="{30E73743-24FC-0E5E-B072-3BBDCD0DED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165" y="5668782"/>
            <a:ext cx="1022727" cy="1189218"/>
          </a:xfrm>
          <a:prstGeom prst="rect">
            <a:avLst/>
          </a:prstGeom>
        </p:spPr>
      </p:pic>
    </p:spTree>
    <p:extLst>
      <p:ext uri="{BB962C8B-B14F-4D97-AF65-F5344CB8AC3E}">
        <p14:creationId xmlns:p14="http://schemas.microsoft.com/office/powerpoint/2010/main" val="401389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3">
            <a:extLst>
              <a:ext uri="{FF2B5EF4-FFF2-40B4-BE49-F238E27FC236}">
                <a16:creationId xmlns:a16="http://schemas.microsoft.com/office/drawing/2014/main" id="{32CD919F-A610-8EF9-CE2F-880BDD680D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36"/>
          <a:stretch/>
        </p:blipFill>
        <p:spPr>
          <a:xfrm>
            <a:off x="2522356" y="10"/>
            <a:ext cx="9669642" cy="6857990"/>
          </a:xfrm>
          <a:prstGeom prst="rect">
            <a:avLst/>
          </a:prstGeom>
        </p:spPr>
      </p:pic>
      <p:sp>
        <p:nvSpPr>
          <p:cNvPr id="45" name="Rectangle 4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3B7C3A-3703-4980-B5DC-920C98567F5C}"/>
              </a:ext>
            </a:extLst>
          </p:cNvPr>
          <p:cNvSpPr>
            <a:spLocks noGrp="1"/>
          </p:cNvSpPr>
          <p:nvPr>
            <p:ph type="title"/>
          </p:nvPr>
        </p:nvSpPr>
        <p:spPr>
          <a:xfrm>
            <a:off x="398834" y="267145"/>
            <a:ext cx="3822189" cy="1899912"/>
          </a:xfrm>
        </p:spPr>
        <p:txBody>
          <a:bodyPr>
            <a:normAutofit/>
          </a:bodyPr>
          <a:lstStyle/>
          <a:p>
            <a:r>
              <a:rPr lang="en-US" sz="4000" dirty="0"/>
              <a:t>Jamestown Board of Public Utilities</a:t>
            </a:r>
          </a:p>
        </p:txBody>
      </p:sp>
      <p:sp>
        <p:nvSpPr>
          <p:cNvPr id="3" name="Content Placeholder 2">
            <a:extLst>
              <a:ext uri="{FF2B5EF4-FFF2-40B4-BE49-F238E27FC236}">
                <a16:creationId xmlns:a16="http://schemas.microsoft.com/office/drawing/2014/main" id="{44F564B6-DBEB-4319-8D99-D72A7300565C}"/>
              </a:ext>
            </a:extLst>
          </p:cNvPr>
          <p:cNvSpPr>
            <a:spLocks noGrp="1"/>
          </p:cNvSpPr>
          <p:nvPr>
            <p:ph idx="1"/>
          </p:nvPr>
        </p:nvSpPr>
        <p:spPr>
          <a:xfrm>
            <a:off x="398834" y="2434201"/>
            <a:ext cx="4261555" cy="3742762"/>
          </a:xfrm>
        </p:spPr>
        <p:txBody>
          <a:bodyPr>
            <a:normAutofit fontScale="92500" lnSpcReduction="20000"/>
          </a:bodyPr>
          <a:lstStyle/>
          <a:p>
            <a:pPr>
              <a:buFontTx/>
              <a:buChar char="-"/>
            </a:pPr>
            <a:r>
              <a:rPr lang="en-US" sz="1800" dirty="0"/>
              <a:t>Jamestown has been generating power since the 1891</a:t>
            </a:r>
          </a:p>
          <a:p>
            <a:pPr>
              <a:buFontTx/>
              <a:buChar char="-"/>
            </a:pPr>
            <a:r>
              <a:rPr lang="en-US" sz="1800" dirty="0"/>
              <a:t>Incorporated in 1923 as a Non-Profit Municipal Entity </a:t>
            </a:r>
          </a:p>
          <a:p>
            <a:pPr marL="0" indent="0">
              <a:buNone/>
            </a:pPr>
            <a:r>
              <a:rPr lang="en-US" sz="1800" dirty="0"/>
              <a:t>- One of 51 electric municipals in NY </a:t>
            </a:r>
          </a:p>
          <a:p>
            <a:pPr lvl="1">
              <a:buFontTx/>
              <a:buChar char="-"/>
            </a:pPr>
            <a:r>
              <a:rPr lang="en-US" sz="1400" dirty="0"/>
              <a:t>3rd largest but small compared to the large private utilities</a:t>
            </a:r>
          </a:p>
          <a:p>
            <a:pPr lvl="1">
              <a:buFontTx/>
              <a:buChar char="-"/>
            </a:pPr>
            <a:r>
              <a:rPr lang="en-US" sz="1400" dirty="0"/>
              <a:t>1 of only 3 with electric generation capability</a:t>
            </a:r>
          </a:p>
          <a:p>
            <a:pPr marL="0" indent="0">
              <a:buNone/>
            </a:pPr>
            <a:r>
              <a:rPr lang="en-US" sz="1800" dirty="0"/>
              <a:t>- 5 Separate Divisions</a:t>
            </a:r>
          </a:p>
          <a:p>
            <a:pPr lvl="1">
              <a:buFontTx/>
              <a:buChar char="-"/>
            </a:pPr>
            <a:r>
              <a:rPr lang="en-US" sz="1800" dirty="0"/>
              <a:t>Electric - $44Mil</a:t>
            </a:r>
          </a:p>
          <a:p>
            <a:pPr lvl="1">
              <a:buFontTx/>
              <a:buChar char="-"/>
            </a:pPr>
            <a:r>
              <a:rPr lang="en-US" sz="1800" dirty="0"/>
              <a:t>Water - $5.6Mil</a:t>
            </a:r>
          </a:p>
          <a:p>
            <a:pPr lvl="1">
              <a:buFontTx/>
              <a:buChar char="-"/>
            </a:pPr>
            <a:r>
              <a:rPr lang="en-US" sz="1800" dirty="0"/>
              <a:t>Waste Water - $5.3Mil</a:t>
            </a:r>
          </a:p>
          <a:p>
            <a:pPr lvl="1">
              <a:buFontTx/>
              <a:buChar char="-"/>
            </a:pPr>
            <a:r>
              <a:rPr lang="en-US" sz="1800" dirty="0"/>
              <a:t>Solid Waste - $2.7Mil</a:t>
            </a:r>
          </a:p>
          <a:p>
            <a:pPr lvl="1">
              <a:buFontTx/>
              <a:buChar char="-"/>
            </a:pPr>
            <a:r>
              <a:rPr lang="en-US" sz="1800" dirty="0"/>
              <a:t>District Heat - $1.3Mil</a:t>
            </a:r>
          </a:p>
          <a:p>
            <a:pPr>
              <a:buFontTx/>
              <a:buChar char="-"/>
            </a:pPr>
            <a:r>
              <a:rPr lang="en-US" sz="1800" dirty="0"/>
              <a:t>150 Employees </a:t>
            </a:r>
          </a:p>
        </p:txBody>
      </p:sp>
    </p:spTree>
    <p:extLst>
      <p:ext uri="{BB962C8B-B14F-4D97-AF65-F5344CB8AC3E}">
        <p14:creationId xmlns:p14="http://schemas.microsoft.com/office/powerpoint/2010/main" val="3285790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E4376362-1772-B201-B9AB-CA354B9F41CF}"/>
              </a:ext>
            </a:extLst>
          </p:cNvPr>
          <p:cNvPicPr>
            <a:picLocks noGrp="1" noChangeAspect="1"/>
          </p:cNvPicPr>
          <p:nvPr>
            <p:ph idx="1"/>
          </p:nvPr>
        </p:nvPicPr>
        <p:blipFill>
          <a:blip r:embed="rId2"/>
          <a:stretch>
            <a:fillRect/>
          </a:stretch>
        </p:blipFill>
        <p:spPr>
          <a:xfrm>
            <a:off x="817244" y="186928"/>
            <a:ext cx="10374631" cy="6484144"/>
          </a:xfrm>
          <a:prstGeom prst="rect">
            <a:avLst/>
          </a:prstGeom>
        </p:spPr>
      </p:pic>
    </p:spTree>
    <p:extLst>
      <p:ext uri="{BB962C8B-B14F-4D97-AF65-F5344CB8AC3E}">
        <p14:creationId xmlns:p14="http://schemas.microsoft.com/office/powerpoint/2010/main" val="1753412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95000"/>
          </a:schemeClr>
        </a:solidFill>
        <a:effectLst/>
      </p:bgPr>
    </p:bg>
    <p:spTree>
      <p:nvGrpSpPr>
        <p:cNvPr id="1" name="">
          <a:extLst>
            <a:ext uri="{FF2B5EF4-FFF2-40B4-BE49-F238E27FC236}">
              <a16:creationId xmlns:a16="http://schemas.microsoft.com/office/drawing/2014/main" id="{FD63C28A-D643-4E39-00E3-241C82C3B7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ED438EE-2BC7-4724-AB17-F32777751079}"/>
              </a:ext>
            </a:extLst>
          </p:cNvPr>
          <p:cNvSpPr/>
          <p:nvPr/>
        </p:nvSpPr>
        <p:spPr>
          <a:xfrm>
            <a:off x="9935048" y="1968759"/>
            <a:ext cx="1812022" cy="266938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7A64B582-80CF-67AE-9532-0229696F9A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6007F68B-AB35-9D17-F3F4-FF8BCAE3BF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224629"/>
            <a:ext cx="12192000" cy="6858000"/>
          </a:xfrm>
          <a:prstGeom prst="rect">
            <a:avLst/>
          </a:prstGeom>
        </p:spPr>
      </p:pic>
      <p:sp>
        <p:nvSpPr>
          <p:cNvPr id="13" name="Rectangle 12">
            <a:extLst>
              <a:ext uri="{FF2B5EF4-FFF2-40B4-BE49-F238E27FC236}">
                <a16:creationId xmlns:a16="http://schemas.microsoft.com/office/drawing/2014/main" id="{8CFDE5EF-E7E9-28B6-AFBC-45B3C2D59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F466D1-A0DE-5C55-6AC2-19B9440B2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1">
            <a:extLst>
              <a:ext uri="{FF2B5EF4-FFF2-40B4-BE49-F238E27FC236}">
                <a16:creationId xmlns:a16="http://schemas.microsoft.com/office/drawing/2014/main" id="{DBFFB0A9-0F7D-92AA-7B05-6E9FAB006094}"/>
              </a:ext>
            </a:extLst>
          </p:cNvPr>
          <p:cNvSpPr>
            <a:spLocks noGrp="1"/>
          </p:cNvSpPr>
          <p:nvPr>
            <p:ph type="title"/>
          </p:nvPr>
        </p:nvSpPr>
        <p:spPr>
          <a:xfrm>
            <a:off x="492647" y="478932"/>
            <a:ext cx="6782769" cy="721942"/>
          </a:xfrm>
        </p:spPr>
        <p:txBody>
          <a:bodyPr anchor="b">
            <a:normAutofit fontScale="90000"/>
          </a:bodyPr>
          <a:lstStyle/>
          <a:p>
            <a:r>
              <a:rPr lang="en-US" sz="3600" dirty="0"/>
              <a:t>Jamestown’s District </a:t>
            </a:r>
            <a:br>
              <a:rPr lang="en-US" sz="3600" dirty="0"/>
            </a:br>
            <a:r>
              <a:rPr lang="en-US" sz="3600" dirty="0"/>
              <a:t>Heating Journey</a:t>
            </a:r>
          </a:p>
        </p:txBody>
      </p:sp>
    </p:spTree>
    <p:extLst>
      <p:ext uri="{BB962C8B-B14F-4D97-AF65-F5344CB8AC3E}">
        <p14:creationId xmlns:p14="http://schemas.microsoft.com/office/powerpoint/2010/main" val="173151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ECDBBC-5C65-93D4-C87B-27390718ADA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F7AFE0-92C2-C3B9-B667-D52E0C41C6A6}"/>
              </a:ext>
            </a:extLst>
          </p:cNvPr>
          <p:cNvSpPr>
            <a:spLocks noGrp="1"/>
          </p:cNvSpPr>
          <p:nvPr>
            <p:ph type="title"/>
          </p:nvPr>
        </p:nvSpPr>
        <p:spPr>
          <a:xfrm>
            <a:off x="8617098" y="232332"/>
            <a:ext cx="3091607" cy="1655483"/>
          </a:xfrm>
        </p:spPr>
        <p:txBody>
          <a:bodyPr anchor="b">
            <a:normAutofit fontScale="90000"/>
          </a:bodyPr>
          <a:lstStyle/>
          <a:p>
            <a:r>
              <a:rPr lang="en-US" sz="3600" dirty="0"/>
              <a:t>Who has District Heating today?</a:t>
            </a:r>
          </a:p>
        </p:txBody>
      </p:sp>
      <p:pic>
        <p:nvPicPr>
          <p:cNvPr id="4" name="Content Placeholder 5">
            <a:extLst>
              <a:ext uri="{FF2B5EF4-FFF2-40B4-BE49-F238E27FC236}">
                <a16:creationId xmlns:a16="http://schemas.microsoft.com/office/drawing/2014/main" id="{8B24CC1A-6D28-9C08-0C3A-EC576801688E}"/>
              </a:ext>
            </a:extLst>
          </p:cNvPr>
          <p:cNvPicPr>
            <a:picLocks noChangeAspect="1"/>
          </p:cNvPicPr>
          <p:nvPr/>
        </p:nvPicPr>
        <p:blipFill rotWithShape="1">
          <a:blip r:embed="rId2"/>
          <a:srcRect t="25849" r="-1" b="2489"/>
          <a:stretch/>
        </p:blipFill>
        <p:spPr>
          <a:xfrm>
            <a:off x="16" y="0"/>
            <a:ext cx="8115280" cy="6408311"/>
          </a:xfrm>
          <a:prstGeom prst="rect">
            <a:avLst/>
          </a:prstGeom>
        </p:spPr>
      </p:pic>
      <p:sp>
        <p:nvSpPr>
          <p:cNvPr id="8" name="Content Placeholder 7">
            <a:extLst>
              <a:ext uri="{FF2B5EF4-FFF2-40B4-BE49-F238E27FC236}">
                <a16:creationId xmlns:a16="http://schemas.microsoft.com/office/drawing/2014/main" id="{0A16096F-68E9-10AD-3A8F-F37692D85E40}"/>
              </a:ext>
            </a:extLst>
          </p:cNvPr>
          <p:cNvSpPr>
            <a:spLocks noGrp="1"/>
          </p:cNvSpPr>
          <p:nvPr>
            <p:ph idx="1"/>
          </p:nvPr>
        </p:nvSpPr>
        <p:spPr>
          <a:xfrm>
            <a:off x="8351520" y="2377440"/>
            <a:ext cx="3622765" cy="3762103"/>
          </a:xfrm>
        </p:spPr>
        <p:txBody>
          <a:bodyPr>
            <a:normAutofit/>
          </a:bodyPr>
          <a:lstStyle/>
          <a:p>
            <a:pPr defTabSz="685800" eaLnBrk="0" fontAlgn="base" hangingPunct="0">
              <a:spcBef>
                <a:spcPct val="0"/>
              </a:spcBef>
              <a:spcAft>
                <a:spcPct val="0"/>
              </a:spcAft>
              <a:buFont typeface="Wingdings" panose="05000000000000000000" pitchFamily="2" charset="2"/>
              <a:buChar char="Ø"/>
              <a:tabLst>
                <a:tab pos="2571750" algn="ctr"/>
                <a:tab pos="5143500" algn="r"/>
              </a:tabLst>
            </a:pPr>
            <a:r>
              <a:rPr lang="en-US" altLang="en-US" sz="1800" dirty="0">
                <a:latin typeface="ParalucentText-Book" panose="02000503040000020004" pitchFamily="50" charset="0"/>
                <a:ea typeface="Calibri" panose="020F0502020204030204" pitchFamily="34" charset="0"/>
                <a:cs typeface="Times New Roman" panose="02020603050405020304" pitchFamily="18" charset="0"/>
              </a:rPr>
              <a:t>70 Customer Facilities</a:t>
            </a:r>
          </a:p>
          <a:p>
            <a:pPr defTabSz="685800" eaLnBrk="0" fontAlgn="base" hangingPunct="0">
              <a:spcBef>
                <a:spcPct val="0"/>
              </a:spcBef>
              <a:spcAft>
                <a:spcPct val="0"/>
              </a:spcAft>
              <a:buFont typeface="Wingdings" panose="05000000000000000000" pitchFamily="2" charset="2"/>
              <a:buChar char="Ø"/>
              <a:tabLst>
                <a:tab pos="2571750" algn="ctr"/>
                <a:tab pos="5143500" algn="r"/>
              </a:tabLst>
            </a:pPr>
            <a:endParaRPr lang="en-US" altLang="en-US" sz="1800" dirty="0">
              <a:latin typeface="ParalucentText-Book" panose="02000503040000020004" pitchFamily="50" charset="0"/>
              <a:ea typeface="Calibri" panose="020F0502020204030204" pitchFamily="34" charset="0"/>
              <a:cs typeface="Times New Roman" panose="02020603050405020304" pitchFamily="18" charset="0"/>
            </a:endParaRPr>
          </a:p>
          <a:p>
            <a:pPr defTabSz="685800" eaLnBrk="0" fontAlgn="base" hangingPunct="0">
              <a:spcBef>
                <a:spcPct val="0"/>
              </a:spcBef>
              <a:spcAft>
                <a:spcPct val="0"/>
              </a:spcAft>
              <a:buFont typeface="Wingdings" panose="05000000000000000000" pitchFamily="2" charset="2"/>
              <a:buChar char="Ø"/>
              <a:tabLst>
                <a:tab pos="2571750" algn="ctr"/>
                <a:tab pos="5143500" algn="r"/>
              </a:tabLst>
            </a:pPr>
            <a:r>
              <a:rPr lang="en-US" altLang="en-US" sz="1800" dirty="0">
                <a:latin typeface="ParalucentText-Book" panose="02000503040000020004" pitchFamily="50" charset="0"/>
                <a:ea typeface="Calibri" panose="020F0502020204030204" pitchFamily="34" charset="0"/>
                <a:cs typeface="Times New Roman" panose="02020603050405020304" pitchFamily="18" charset="0"/>
              </a:rPr>
              <a:t>Over 700 apartments</a:t>
            </a:r>
          </a:p>
          <a:p>
            <a:pPr defTabSz="685800" eaLnBrk="0" fontAlgn="base" hangingPunct="0">
              <a:spcBef>
                <a:spcPct val="0"/>
              </a:spcBef>
              <a:spcAft>
                <a:spcPct val="0"/>
              </a:spcAft>
              <a:buFont typeface="Wingdings" panose="05000000000000000000" pitchFamily="2" charset="2"/>
              <a:buChar char="Ø"/>
              <a:tabLst>
                <a:tab pos="2571750" algn="ctr"/>
                <a:tab pos="5143500" algn="r"/>
              </a:tabLst>
            </a:pPr>
            <a:endParaRPr lang="en-US" altLang="en-US" sz="1800" dirty="0">
              <a:latin typeface="ParalucentText-Book" panose="02000503040000020004" pitchFamily="50" charset="0"/>
              <a:ea typeface="Calibri" panose="020F0502020204030204" pitchFamily="34" charset="0"/>
              <a:cs typeface="Times New Roman" panose="02020603050405020304" pitchFamily="18" charset="0"/>
            </a:endParaRPr>
          </a:p>
          <a:p>
            <a:pPr defTabSz="685800" eaLnBrk="0" fontAlgn="base" hangingPunct="0">
              <a:spcBef>
                <a:spcPct val="0"/>
              </a:spcBef>
              <a:spcAft>
                <a:spcPct val="0"/>
              </a:spcAft>
              <a:buFont typeface="Wingdings" panose="05000000000000000000" pitchFamily="2" charset="2"/>
              <a:buChar char="Ø"/>
              <a:tabLst>
                <a:tab pos="2571750" algn="ctr"/>
                <a:tab pos="5143500" algn="r"/>
              </a:tabLst>
            </a:pPr>
            <a:r>
              <a:rPr lang="en-US" altLang="en-US" sz="1800" dirty="0">
                <a:latin typeface="ParalucentText-Book" panose="02000503040000020004" pitchFamily="50" charset="0"/>
                <a:ea typeface="Calibri" panose="020F0502020204030204" pitchFamily="34" charset="0"/>
                <a:cs typeface="Times New Roman" panose="02020603050405020304" pitchFamily="18" charset="0"/>
              </a:rPr>
              <a:t>Primarily disadvantaged community census tracts</a:t>
            </a:r>
          </a:p>
          <a:p>
            <a:pPr defTabSz="685800" eaLnBrk="0" fontAlgn="base" hangingPunct="0">
              <a:spcBef>
                <a:spcPct val="0"/>
              </a:spcBef>
              <a:spcAft>
                <a:spcPct val="0"/>
              </a:spcAft>
              <a:buFont typeface="Wingdings" panose="05000000000000000000" pitchFamily="2" charset="2"/>
              <a:buChar char="Ø"/>
              <a:tabLst>
                <a:tab pos="2571750" algn="ctr"/>
                <a:tab pos="5143500" algn="r"/>
              </a:tabLst>
            </a:pPr>
            <a:endParaRPr lang="en-US" altLang="en-US" sz="1800" dirty="0">
              <a:latin typeface="ParalucentText-Book" panose="02000503040000020004" pitchFamily="50" charset="0"/>
              <a:ea typeface="Calibri" panose="020F0502020204030204" pitchFamily="34" charset="0"/>
              <a:cs typeface="Times New Roman" panose="02020603050405020304" pitchFamily="18" charset="0"/>
            </a:endParaRPr>
          </a:p>
          <a:p>
            <a:pPr defTabSz="685800" eaLnBrk="0" fontAlgn="base" hangingPunct="0">
              <a:spcBef>
                <a:spcPct val="0"/>
              </a:spcBef>
              <a:spcAft>
                <a:spcPct val="0"/>
              </a:spcAft>
              <a:buFont typeface="Wingdings" panose="05000000000000000000" pitchFamily="2" charset="2"/>
              <a:buChar char="Ø"/>
              <a:tabLst>
                <a:tab pos="2571750" algn="ctr"/>
                <a:tab pos="5143500" algn="r"/>
              </a:tabLst>
            </a:pPr>
            <a:r>
              <a:rPr lang="en-US" altLang="en-US" sz="1800" dirty="0">
                <a:latin typeface="ParalucentText-Book" panose="02000503040000020004" pitchFamily="50" charset="0"/>
                <a:ea typeface="Calibri" panose="020F0502020204030204" pitchFamily="34" charset="0"/>
                <a:cs typeface="Times New Roman" panose="02020603050405020304" pitchFamily="18" charset="0"/>
              </a:rPr>
              <a:t>Serves not-for-profit organizations, churches, public school buildings, regional hospital, small businesses</a:t>
            </a:r>
          </a:p>
        </p:txBody>
      </p:sp>
      <p:sp>
        <p:nvSpPr>
          <p:cNvPr id="13" name="Rectangle 12">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57961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4B9A369-B0B1-FF6E-B3AD-88320D78C5EA}"/>
              </a:ext>
            </a:extLst>
          </p:cNvPr>
          <p:cNvSpPr>
            <a:spLocks noGrp="1"/>
          </p:cNvSpPr>
          <p:nvPr>
            <p:ph type="title"/>
          </p:nvPr>
        </p:nvSpPr>
        <p:spPr>
          <a:xfrm>
            <a:off x="-291450" y="2666634"/>
            <a:ext cx="4137586" cy="3354854"/>
          </a:xfrm>
          <a:prstGeom prst="ellipse">
            <a:avLst/>
          </a:prstGeom>
        </p:spPr>
        <p:txBody>
          <a:bodyPr vert="horz" lIns="91440" tIns="45720" rIns="91440" bIns="45720" rtlCol="0" anchor="t">
            <a:normAutofit/>
          </a:bodyPr>
          <a:lstStyle/>
          <a:p>
            <a:r>
              <a:rPr lang="en-US" sz="4000" kern="1200" dirty="0">
                <a:solidFill>
                  <a:srgbClr val="FFFFFF"/>
                </a:solidFill>
                <a:latin typeface="+mj-lt"/>
                <a:ea typeface="+mj-ea"/>
                <a:cs typeface="+mj-cs"/>
              </a:rPr>
              <a:t>Distribution</a:t>
            </a:r>
            <a:r>
              <a:rPr lang="en-US" sz="4000" dirty="0">
                <a:solidFill>
                  <a:srgbClr val="FFFFFF"/>
                </a:solidFill>
              </a:rPr>
              <a:t> </a:t>
            </a:r>
            <a:r>
              <a:rPr lang="en-US" sz="4000" kern="1200" dirty="0">
                <a:solidFill>
                  <a:srgbClr val="FFFFFF"/>
                </a:solidFill>
                <a:latin typeface="+mj-lt"/>
                <a:ea typeface="+mj-ea"/>
                <a:cs typeface="+mj-cs"/>
              </a:rPr>
              <a:t>General Operation</a:t>
            </a:r>
          </a:p>
        </p:txBody>
      </p:sp>
      <p:pic>
        <p:nvPicPr>
          <p:cNvPr id="4" name="Content Placeholder 8">
            <a:extLst>
              <a:ext uri="{FF2B5EF4-FFF2-40B4-BE49-F238E27FC236}">
                <a16:creationId xmlns:a16="http://schemas.microsoft.com/office/drawing/2014/main" id="{D051E789-E021-26DE-3D20-96BB6C04BB7F}"/>
              </a:ext>
            </a:extLst>
          </p:cNvPr>
          <p:cNvPicPr>
            <a:picLocks noGrp="1" noChangeAspect="1"/>
          </p:cNvPicPr>
          <p:nvPr>
            <p:ph idx="1"/>
          </p:nvPr>
        </p:nvPicPr>
        <p:blipFill rotWithShape="1">
          <a:blip r:embed="rId2"/>
          <a:srcRect t="8250" b="4193"/>
          <a:stretch/>
        </p:blipFill>
        <p:spPr>
          <a:xfrm>
            <a:off x="4509049" y="1030561"/>
            <a:ext cx="7225748" cy="3890899"/>
          </a:xfrm>
          <a:prstGeom prst="rect">
            <a:avLst/>
          </a:prstGeom>
        </p:spPr>
      </p:pic>
      <p:sp>
        <p:nvSpPr>
          <p:cNvPr id="6" name="TextBox 5">
            <a:extLst>
              <a:ext uri="{FF2B5EF4-FFF2-40B4-BE49-F238E27FC236}">
                <a16:creationId xmlns:a16="http://schemas.microsoft.com/office/drawing/2014/main" id="{A4F6AAAC-E7B5-1302-8F2C-897EF4A75A59}"/>
              </a:ext>
            </a:extLst>
          </p:cNvPr>
          <p:cNvSpPr txBox="1"/>
          <p:nvPr/>
        </p:nvSpPr>
        <p:spPr>
          <a:xfrm>
            <a:off x="4218658" y="5184742"/>
            <a:ext cx="7414098" cy="1477328"/>
          </a:xfrm>
          <a:prstGeom prst="rect">
            <a:avLst/>
          </a:prstGeom>
          <a:noFill/>
        </p:spPr>
        <p:txBody>
          <a:bodyPr wrap="square">
            <a:spAutoFit/>
          </a:bodyPr>
          <a:lstStyle/>
          <a:p>
            <a:r>
              <a:rPr lang="en-US" dirty="0"/>
              <a:t>Annually the system consumes about 170,000 MMBTU (~50,000MWh)</a:t>
            </a:r>
          </a:p>
          <a:p>
            <a:r>
              <a:rPr lang="en-US" dirty="0"/>
              <a:t> </a:t>
            </a:r>
          </a:p>
          <a:p>
            <a:r>
              <a:rPr lang="en-US" dirty="0"/>
              <a:t>Peak in the winter heating season is around 31,000 MMBtu/Month (~9,085 MWh/Month) an average hourly rate of 36 Dekatherms/</a:t>
            </a:r>
            <a:r>
              <a:rPr lang="en-US" dirty="0" err="1"/>
              <a:t>hr</a:t>
            </a:r>
            <a:r>
              <a:rPr lang="en-US" dirty="0"/>
              <a:t>  (~10MWh)</a:t>
            </a:r>
          </a:p>
        </p:txBody>
      </p:sp>
    </p:spTree>
    <p:extLst>
      <p:ext uri="{BB962C8B-B14F-4D97-AF65-F5344CB8AC3E}">
        <p14:creationId xmlns:p14="http://schemas.microsoft.com/office/powerpoint/2010/main" val="2802583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363BC-6627-8910-D059-E16F42707DB0}"/>
              </a:ext>
            </a:extLst>
          </p:cNvPr>
          <p:cNvSpPr>
            <a:spLocks noGrp="1"/>
          </p:cNvSpPr>
          <p:nvPr>
            <p:ph type="title"/>
          </p:nvPr>
        </p:nvSpPr>
        <p:spPr/>
        <p:txBody>
          <a:bodyPr/>
          <a:lstStyle/>
          <a:p>
            <a:r>
              <a:rPr lang="en-US" dirty="0"/>
              <a:t>Current Distribution Pipe – EN 253</a:t>
            </a:r>
          </a:p>
        </p:txBody>
      </p:sp>
      <p:pic>
        <p:nvPicPr>
          <p:cNvPr id="1028" name="Picture 4" descr="Polyurethane Foam Pre-insulated Steel Pipe">
            <a:extLst>
              <a:ext uri="{FF2B5EF4-FFF2-40B4-BE49-F238E27FC236}">
                <a16:creationId xmlns:a16="http://schemas.microsoft.com/office/drawing/2014/main" id="{C32F696B-A604-ED00-58C1-5DDF0C5ED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3575" y="2669011"/>
            <a:ext cx="3870757" cy="27095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ground, outdoor, rock, feet&#10;&#10;AI-generated content may be incorrect.">
            <a:extLst>
              <a:ext uri="{FF2B5EF4-FFF2-40B4-BE49-F238E27FC236}">
                <a16:creationId xmlns:a16="http://schemas.microsoft.com/office/drawing/2014/main" id="{89AA82CE-340A-E6B0-7B0A-B8BFDFA70113}"/>
              </a:ext>
            </a:extLst>
          </p:cNvPr>
          <p:cNvPicPr>
            <a:picLocks noChangeAspect="1"/>
          </p:cNvPicPr>
          <p:nvPr/>
        </p:nvPicPr>
        <p:blipFill>
          <a:blip r:embed="rId3">
            <a:extLst>
              <a:ext uri="{28A0092B-C50C-407E-A947-70E740481C1C}">
                <a14:useLocalDpi xmlns:a14="http://schemas.microsoft.com/office/drawing/2010/main" val="0"/>
              </a:ext>
            </a:extLst>
          </a:blip>
          <a:srcRect r="9292" b="5"/>
          <a:stretch/>
        </p:blipFill>
        <p:spPr>
          <a:xfrm>
            <a:off x="8298426" y="2698214"/>
            <a:ext cx="3277176" cy="2709530"/>
          </a:xfrm>
          <a:prstGeom prst="rect">
            <a:avLst/>
          </a:prstGeom>
        </p:spPr>
      </p:pic>
      <p:pic>
        <p:nvPicPr>
          <p:cNvPr id="6" name="Picture 5">
            <a:extLst>
              <a:ext uri="{FF2B5EF4-FFF2-40B4-BE49-F238E27FC236}">
                <a16:creationId xmlns:a16="http://schemas.microsoft.com/office/drawing/2014/main" id="{3E90C679-13C2-7797-6A40-79F38D2B70F0}"/>
              </a:ext>
            </a:extLst>
          </p:cNvPr>
          <p:cNvPicPr>
            <a:picLocks noChangeAspect="1"/>
          </p:cNvPicPr>
          <p:nvPr/>
        </p:nvPicPr>
        <p:blipFill>
          <a:blip r:embed="rId4"/>
          <a:stretch>
            <a:fillRect/>
          </a:stretch>
        </p:blipFill>
        <p:spPr>
          <a:xfrm>
            <a:off x="-1" y="2612355"/>
            <a:ext cx="3382297" cy="2874045"/>
          </a:xfrm>
          <a:prstGeom prst="rect">
            <a:avLst/>
          </a:prstGeom>
        </p:spPr>
      </p:pic>
    </p:spTree>
    <p:extLst>
      <p:ext uri="{BB962C8B-B14F-4D97-AF65-F5344CB8AC3E}">
        <p14:creationId xmlns:p14="http://schemas.microsoft.com/office/powerpoint/2010/main" val="352149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78EDDD3-C548-48EF-B3CA-B290B1719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descr="A picture containing indoor, several&#10;&#10;AI-generated content may be incorrect.">
            <a:extLst>
              <a:ext uri="{FF2B5EF4-FFF2-40B4-BE49-F238E27FC236}">
                <a16:creationId xmlns:a16="http://schemas.microsoft.com/office/drawing/2014/main" id="{0305A2C4-8335-8A21-C822-25F654AC9B54}"/>
              </a:ext>
            </a:extLst>
          </p:cNvPr>
          <p:cNvPicPr>
            <a:picLocks noChangeAspect="1"/>
          </p:cNvPicPr>
          <p:nvPr/>
        </p:nvPicPr>
        <p:blipFill>
          <a:blip r:embed="rId2">
            <a:extLst>
              <a:ext uri="{28A0092B-C50C-407E-A947-70E740481C1C}">
                <a14:useLocalDpi xmlns:a14="http://schemas.microsoft.com/office/drawing/2010/main" val="0"/>
              </a:ext>
            </a:extLst>
          </a:blip>
          <a:srcRect t="11076" r="-2" b="11076"/>
          <a:stretch/>
        </p:blipFill>
        <p:spPr>
          <a:xfrm rot="5400000">
            <a:off x="-1160931" y="1524195"/>
            <a:ext cx="6524936" cy="3809612"/>
          </a:xfrm>
          <a:prstGeom prst="rect">
            <a:avLst/>
          </a:prstGeom>
        </p:spPr>
      </p:pic>
      <p:pic>
        <p:nvPicPr>
          <p:cNvPr id="5" name="Picture 4" descr="A picture containing indoor, several, miller&#10;&#10;AI-generated content may be incorrect.">
            <a:extLst>
              <a:ext uri="{FF2B5EF4-FFF2-40B4-BE49-F238E27FC236}">
                <a16:creationId xmlns:a16="http://schemas.microsoft.com/office/drawing/2014/main" id="{8A9FDE9F-F3DC-D88B-DE52-319B90ABC79A}"/>
              </a:ext>
            </a:extLst>
          </p:cNvPr>
          <p:cNvPicPr>
            <a:picLocks noChangeAspect="1"/>
          </p:cNvPicPr>
          <p:nvPr/>
        </p:nvPicPr>
        <p:blipFill>
          <a:blip r:embed="rId3">
            <a:extLst>
              <a:ext uri="{28A0092B-C50C-407E-A947-70E740481C1C}">
                <a14:useLocalDpi xmlns:a14="http://schemas.microsoft.com/office/drawing/2010/main" val="0"/>
              </a:ext>
            </a:extLst>
          </a:blip>
          <a:srcRect l="28750" t="-11317" b="-1"/>
          <a:stretch/>
        </p:blipFill>
        <p:spPr>
          <a:xfrm rot="5400000">
            <a:off x="8463516" y="3148831"/>
            <a:ext cx="3262466" cy="3822808"/>
          </a:xfrm>
          <a:prstGeom prst="rect">
            <a:avLst/>
          </a:prstGeom>
        </p:spPr>
      </p:pic>
      <p:pic>
        <p:nvPicPr>
          <p:cNvPr id="7" name="Picture 6">
            <a:extLst>
              <a:ext uri="{FF2B5EF4-FFF2-40B4-BE49-F238E27FC236}">
                <a16:creationId xmlns:a16="http://schemas.microsoft.com/office/drawing/2014/main" id="{C193892B-206C-1CA1-D583-68C847354954}"/>
              </a:ext>
            </a:extLst>
          </p:cNvPr>
          <p:cNvPicPr>
            <a:picLocks noChangeAspect="1"/>
          </p:cNvPicPr>
          <p:nvPr/>
        </p:nvPicPr>
        <p:blipFill>
          <a:blip r:embed="rId4">
            <a:extLst>
              <a:ext uri="{28A0092B-C50C-407E-A947-70E740481C1C}">
                <a14:useLocalDpi xmlns:a14="http://schemas.microsoft.com/office/drawing/2010/main" val="0"/>
              </a:ext>
            </a:extLst>
          </a:blip>
          <a:srcRect l="9287" r="5" b="5"/>
          <a:stretch/>
        </p:blipFill>
        <p:spPr>
          <a:xfrm>
            <a:off x="8172461" y="134175"/>
            <a:ext cx="3822808" cy="3160653"/>
          </a:xfrm>
          <a:prstGeom prst="rect">
            <a:avLst/>
          </a:prstGeom>
        </p:spPr>
      </p:pic>
      <p:pic>
        <p:nvPicPr>
          <p:cNvPr id="13" name="Picture 12">
            <a:extLst>
              <a:ext uri="{FF2B5EF4-FFF2-40B4-BE49-F238E27FC236}">
                <a16:creationId xmlns:a16="http://schemas.microsoft.com/office/drawing/2014/main" id="{682FF9EC-8F32-17F6-431A-6FA9D89B43D7}"/>
              </a:ext>
            </a:extLst>
          </p:cNvPr>
          <p:cNvPicPr>
            <a:picLocks noChangeAspect="1"/>
          </p:cNvPicPr>
          <p:nvPr/>
        </p:nvPicPr>
        <p:blipFill>
          <a:blip r:embed="rId5">
            <a:extLst>
              <a:ext uri="{28A0092B-C50C-407E-A947-70E740481C1C}">
                <a14:useLocalDpi xmlns:a14="http://schemas.microsoft.com/office/drawing/2010/main" val="0"/>
              </a:ext>
            </a:extLst>
          </a:blip>
          <a:srcRect l="1404" t="15643" r="4345" b="10985"/>
          <a:stretch/>
        </p:blipFill>
        <p:spPr>
          <a:xfrm rot="5400000">
            <a:off x="2843886" y="1524195"/>
            <a:ext cx="6524937" cy="3809611"/>
          </a:xfrm>
          <a:prstGeom prst="rect">
            <a:avLst/>
          </a:prstGeom>
        </p:spPr>
      </p:pic>
    </p:spTree>
    <p:extLst>
      <p:ext uri="{BB962C8B-B14F-4D97-AF65-F5344CB8AC3E}">
        <p14:creationId xmlns:p14="http://schemas.microsoft.com/office/powerpoint/2010/main" val="1476382317"/>
      </p:ext>
    </p:extLst>
  </p:cSld>
  <p:clrMapOvr>
    <a:masterClrMapping/>
  </p:clrMapOvr>
</p:sld>
</file>

<file path=ppt/theme/theme1.xml><?xml version="1.0" encoding="utf-8"?>
<a:theme xmlns:a="http://schemas.openxmlformats.org/drawingml/2006/main" name="Office Theme">
  <a:themeElements>
    <a:clrScheme name="Retool_DH">
      <a:dk1>
        <a:sysClr val="windowText" lastClr="000000"/>
      </a:dk1>
      <a:lt1>
        <a:sysClr val="window" lastClr="FFFFFF"/>
      </a:lt1>
      <a:dk2>
        <a:srgbClr val="44546A"/>
      </a:dk2>
      <a:lt2>
        <a:srgbClr val="E7E6E6"/>
      </a:lt2>
      <a:accent1>
        <a:srgbClr val="0A9CDA"/>
      </a:accent1>
      <a:accent2>
        <a:srgbClr val="8614EB"/>
      </a:accent2>
      <a:accent3>
        <a:srgbClr val="FF0000"/>
      </a:accent3>
      <a:accent4>
        <a:srgbClr val="0C0C0C"/>
      </a:accent4>
      <a:accent5>
        <a:srgbClr val="087CB0"/>
      </a:accent5>
      <a:accent6>
        <a:srgbClr val="FF6565"/>
      </a:accent6>
      <a:hlink>
        <a:srgbClr val="0A9CDA"/>
      </a:hlink>
      <a:folHlink>
        <a:srgbClr val="0A9CDA"/>
      </a:folHlink>
    </a:clrScheme>
    <a:fontScheme name="Retool DH">
      <a:majorFont>
        <a:latin typeface="Avenir LT Pro 65 Medium"/>
        <a:ea typeface=""/>
        <a:cs typeface=""/>
      </a:majorFont>
      <a:minorFont>
        <a:latin typeface="Avenir LT Std 45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tool_DH">
    <a:dk1>
      <a:sysClr val="windowText" lastClr="000000"/>
    </a:dk1>
    <a:lt1>
      <a:sysClr val="window" lastClr="FFFFFF"/>
    </a:lt1>
    <a:dk2>
      <a:srgbClr val="44546A"/>
    </a:dk2>
    <a:lt2>
      <a:srgbClr val="E7E6E6"/>
    </a:lt2>
    <a:accent1>
      <a:srgbClr val="0A9CDA"/>
    </a:accent1>
    <a:accent2>
      <a:srgbClr val="8614EB"/>
    </a:accent2>
    <a:accent3>
      <a:srgbClr val="FF0000"/>
    </a:accent3>
    <a:accent4>
      <a:srgbClr val="0C0C0C"/>
    </a:accent4>
    <a:accent5>
      <a:srgbClr val="087CB0"/>
    </a:accent5>
    <a:accent6>
      <a:srgbClr val="FF6565"/>
    </a:accent6>
    <a:hlink>
      <a:srgbClr val="0A9CDA"/>
    </a:hlink>
    <a:folHlink>
      <a:srgbClr val="0A9CDA"/>
    </a:folHlink>
  </a:clrScheme>
</a:themeOverride>
</file>

<file path=ppt/theme/themeOverride2.xml><?xml version="1.0" encoding="utf-8"?>
<a:themeOverride xmlns:a="http://schemas.openxmlformats.org/drawingml/2006/main">
  <a:clrScheme name="Retool_DH">
    <a:dk1>
      <a:sysClr val="windowText" lastClr="000000"/>
    </a:dk1>
    <a:lt1>
      <a:sysClr val="window" lastClr="FFFFFF"/>
    </a:lt1>
    <a:dk2>
      <a:srgbClr val="44546A"/>
    </a:dk2>
    <a:lt2>
      <a:srgbClr val="E7E6E6"/>
    </a:lt2>
    <a:accent1>
      <a:srgbClr val="0A9CDA"/>
    </a:accent1>
    <a:accent2>
      <a:srgbClr val="8614EB"/>
    </a:accent2>
    <a:accent3>
      <a:srgbClr val="FF0000"/>
    </a:accent3>
    <a:accent4>
      <a:srgbClr val="0C0C0C"/>
    </a:accent4>
    <a:accent5>
      <a:srgbClr val="087CB0"/>
    </a:accent5>
    <a:accent6>
      <a:srgbClr val="FF6565"/>
    </a:accent6>
    <a:hlink>
      <a:srgbClr val="0A9CDA"/>
    </a:hlink>
    <a:folHlink>
      <a:srgbClr val="0A9CD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2E8CFF761DE54AA9EDFE1EFFB598B6" ma:contentTypeVersion="16" ma:contentTypeDescription="Create a new document." ma:contentTypeScope="" ma:versionID="5d5dbe3be1d62de36924b551ba9b9300">
  <xsd:schema xmlns:xsd="http://www.w3.org/2001/XMLSchema" xmlns:xs="http://www.w3.org/2001/XMLSchema" xmlns:p="http://schemas.microsoft.com/office/2006/metadata/properties" xmlns:ns3="9bca3039-aede-4048-a5b4-27fc50c694fb" xmlns:ns4="52568954-522c-4e3f-8050-3be478d6c788" targetNamespace="http://schemas.microsoft.com/office/2006/metadata/properties" ma:root="true" ma:fieldsID="f190db3b1617fe99996e36c12047c616" ns3:_="" ns4:_="">
    <xsd:import namespace="9bca3039-aede-4048-a5b4-27fc50c694fb"/>
    <xsd:import namespace="52568954-522c-4e3f-8050-3be478d6c78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_activity" minOccurs="0"/>
                <xsd:element ref="ns3:MediaLengthInSeconds"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ca3039-aede-4048-a5b4-27fc50c69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568954-522c-4e3f-8050-3be478d6c78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9bca3039-aede-4048-a5b4-27fc50c694f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B7CDB4-18B1-4A4E-9213-DDA2D2D704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ca3039-aede-4048-a5b4-27fc50c694fb"/>
    <ds:schemaRef ds:uri="52568954-522c-4e3f-8050-3be478d6c7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415D2E-D9B0-4B51-95C1-C22FD4511A9F}">
  <ds:schemaRefs>
    <ds:schemaRef ds:uri="52568954-522c-4e3f-8050-3be478d6c788"/>
    <ds:schemaRef ds:uri="http://schemas.openxmlformats.org/package/2006/metadata/core-properties"/>
    <ds:schemaRef ds:uri="http://purl.org/dc/terms/"/>
    <ds:schemaRef ds:uri="9bca3039-aede-4048-a5b4-27fc50c694fb"/>
    <ds:schemaRef ds:uri="http://schemas.microsoft.com/office/2006/documentManagement/types"/>
    <ds:schemaRef ds:uri="http://purl.org/dc/dcmitype/"/>
    <ds:schemaRef ds:uri="http://www.w3.org/XML/1998/namespace"/>
    <ds:schemaRef ds:uri="http://purl.org/dc/elements/1.1/"/>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3D9FCC0F-97FE-4235-AD46-CCAACB54F9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7147</TotalTime>
  <Words>1292</Words>
  <Application>Microsoft Office PowerPoint</Application>
  <PresentationFormat>Widescreen</PresentationFormat>
  <Paragraphs>106</Paragraphs>
  <Slides>24</Slides>
  <Notes>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3" baseType="lpstr">
      <vt:lpstr>Arial</vt:lpstr>
      <vt:lpstr>Avenir LT Pro 65 Medium</vt:lpstr>
      <vt:lpstr>Avenir LT Std 45 Book</vt:lpstr>
      <vt:lpstr>Calibri</vt:lpstr>
      <vt:lpstr>ParalucentText-Book</vt:lpstr>
      <vt:lpstr>Times New Roman</vt:lpstr>
      <vt:lpstr>Wingdings</vt:lpstr>
      <vt:lpstr>Office Theme</vt:lpstr>
      <vt:lpstr>DraftSight Document</vt:lpstr>
      <vt:lpstr>Jamestown’s  District Heating System</vt:lpstr>
      <vt:lpstr>PowerPoint Presentation</vt:lpstr>
      <vt:lpstr>Jamestown Board of Public Utilities</vt:lpstr>
      <vt:lpstr>PowerPoint Presentation</vt:lpstr>
      <vt:lpstr>Jamestown’s District  Heating Journey</vt:lpstr>
      <vt:lpstr>Who has District Heating today?</vt:lpstr>
      <vt:lpstr>Distribution General Operation</vt:lpstr>
      <vt:lpstr>Current Distribution Pipe – EN 253</vt:lpstr>
      <vt:lpstr>PowerPoint Presentation</vt:lpstr>
      <vt:lpstr>PowerPoint Presentation</vt:lpstr>
      <vt:lpstr>What is District Heating?</vt:lpstr>
      <vt:lpstr>Why Change?</vt:lpstr>
      <vt:lpstr>PowerPoint Presentation</vt:lpstr>
      <vt:lpstr>So, what are the options?</vt:lpstr>
      <vt:lpstr>PowerPoint Presentation</vt:lpstr>
      <vt:lpstr>Options that warranted a deeper dive</vt:lpstr>
      <vt:lpstr>PowerPoint Presentation</vt:lpstr>
      <vt:lpstr>PowerPoint Presentation</vt:lpstr>
      <vt:lpstr>What will  it cost?</vt:lpstr>
      <vt:lpstr>PowerPoint Presentation</vt:lpstr>
      <vt:lpstr>PowerPoint Presentation</vt:lpstr>
      <vt:lpstr>What if we wait?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Kristofor Sellstrom</dc:creator>
  <cp:lastModifiedBy>Kristofor Sellstrom</cp:lastModifiedBy>
  <cp:revision>51</cp:revision>
  <dcterms:created xsi:type="dcterms:W3CDTF">2024-04-04T11:52:59Z</dcterms:created>
  <dcterms:modified xsi:type="dcterms:W3CDTF">2025-03-20T20:00:18Z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0x010100AA2E8CFF761DE54AA9EDFE1EFFB598B6</vt:lpwstr>
  </property>
</Properties>
</file>